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BDA6D-DC69-4DCE-BAF7-6763517D3376}" type="datetimeFigureOut">
              <a:rPr/>
              <a:pPr/>
              <a:t>9/21/2012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77E94-A6AB-4E02-8E43-E89F9CF4757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54258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F6C43-988E-4257-9A1C-C162EF036D58}" type="datetimeFigureOut">
              <a:rPr/>
              <a:pPr/>
              <a:t>9/21/2012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91D0-8E1B-49C7-849B-A28568D9449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263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inv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24400" y="1371600"/>
            <a:ext cx="70196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124400" y="4462272"/>
            <a:ext cx="7019600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2381399" y="1943842"/>
            <a:ext cx="6375047" cy="2387600"/>
          </a:xfrm>
        </p:spPr>
        <p:txBody>
          <a:bodyPr anchor="b"/>
          <a:lstStyle>
            <a:lvl1pPr algn="l">
              <a:lnSpc>
                <a:spcPct val="90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1399" y="4538660"/>
            <a:ext cx="6375047" cy="8653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475499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413334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inv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26614" y="-20637"/>
            <a:ext cx="5486400" cy="434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26614" y="4462272"/>
            <a:ext cx="5486400" cy="1719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2878511" y="658347"/>
            <a:ext cx="4948098" cy="3664417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5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8511" y="4589464"/>
            <a:ext cx="494809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82452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0" y="2194560"/>
            <a:ext cx="336727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526" y="2194560"/>
            <a:ext cx="3370068" cy="3986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01040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0120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4316" y="1828456"/>
            <a:ext cx="3367278" cy="8306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4316" y="2743195"/>
            <a:ext cx="3367278" cy="34337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612869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41611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30296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172" y="2465294"/>
            <a:ext cx="4042421" cy="4392706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3" y="2465295"/>
            <a:ext cx="2876156" cy="3711669"/>
          </a:xfrm>
        </p:spPr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147424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9172" y="1828456"/>
            <a:ext cx="4042421" cy="5029544"/>
          </a:xfrm>
        </p:spPr>
        <p:txBody>
          <a:bodyPr tIns="13716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8864" y="2465294"/>
            <a:ext cx="2876156" cy="3711669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1613664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644058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3649" y="462249"/>
            <a:ext cx="7269816" cy="5714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3650" y="6356351"/>
            <a:ext cx="1478960" cy="365125"/>
          </a:xfrm>
        </p:spPr>
        <p:txBody>
          <a:bodyPr/>
          <a:lstStyle/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86780" y="6356351"/>
            <a:ext cx="4265840" cy="365125"/>
          </a:xfrm>
        </p:spPr>
        <p:txBody>
          <a:bodyPr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 rot="5400000">
            <a:off x="4785352" y="2914977"/>
            <a:ext cx="6857433" cy="102861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5400000">
            <a:off x="5343503" y="3384990"/>
            <a:ext cx="6858000" cy="891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9761" y="462249"/>
            <a:ext cx="1028165" cy="57147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76792" y="6356351"/>
            <a:ext cx="1476674" cy="365125"/>
          </a:xfrm>
        </p:spPr>
        <p:txBody>
          <a:bodyPr/>
          <a:lstStyle/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29411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47472"/>
            <a:ext cx="9141714" cy="1188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0" y="457201"/>
            <a:ext cx="9141714" cy="1371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960120" y="466344"/>
            <a:ext cx="7221474" cy="136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0" y="2190749"/>
            <a:ext cx="7221474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0121" y="6356351"/>
            <a:ext cx="1478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FE9AC-F15C-4FA0-A6F1-298829FA691D}" type="datetimeFigureOut">
              <a:rPr/>
              <a:pPr/>
              <a:t>9/21/2012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9080" y="6356351"/>
            <a:ext cx="4265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4920" y="6356351"/>
            <a:ext cx="14766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66BE7-899D-4075-917F-DBDE33B6B69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7192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5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3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2 Timothy 3:10-12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251881"/>
            <a:ext cx="8120418" cy="41762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/>
              <a:t>“But you have carefully followed my doctrine, manner of life, purpose, faith, longsuffering, love, perseverance, persecutions, afflictions, which happened to me at Antioch, at </a:t>
            </a:r>
            <a:r>
              <a:rPr lang="en-US" sz="3200" b="1" dirty="0" err="1" smtClean="0"/>
              <a:t>Iconium</a:t>
            </a:r>
            <a:r>
              <a:rPr lang="en-US" sz="3200" b="1" dirty="0" smtClean="0"/>
              <a:t>, at </a:t>
            </a:r>
            <a:r>
              <a:rPr lang="en-US" sz="3200" b="1" dirty="0" err="1" smtClean="0"/>
              <a:t>Lystra</a:t>
            </a:r>
            <a:r>
              <a:rPr lang="en-US" sz="3200" b="1" dirty="0" smtClean="0"/>
              <a:t>--what persecutions I endured. And out of them all the Lord delivered me. Yes, and all who desire to live godly in Christ Jesus will suffer persecution” (NKJV). </a:t>
            </a:r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251881"/>
            <a:ext cx="8120418" cy="4176215"/>
          </a:xfrm>
        </p:spPr>
        <p:txBody>
          <a:bodyPr>
            <a:noAutofit/>
          </a:bodyPr>
          <a:lstStyle/>
          <a:p>
            <a:pPr marL="395288" indent="-395288"/>
            <a:r>
              <a:rPr lang="en-US" sz="3200" b="1" dirty="0" smtClean="0"/>
              <a:t>Paul’s suffering (2 Cor. 11:22-27).</a:t>
            </a:r>
          </a:p>
          <a:p>
            <a:pPr marL="395288" indent="-395288"/>
            <a:r>
              <a:rPr lang="en-US" sz="3200" b="1" dirty="0" smtClean="0"/>
              <a:t>Jesus’ teaching (Matt. 10:16-19, 21, 34-39).</a:t>
            </a:r>
          </a:p>
          <a:p>
            <a:pPr marL="395288" indent="-395288"/>
            <a:r>
              <a:rPr lang="en-US" sz="3200" b="1" dirty="0" smtClean="0"/>
              <a:t>Paul’s understanding of this (2 Tim. 3:10-12).</a:t>
            </a:r>
          </a:p>
          <a:p>
            <a:pPr marL="395288" indent="-395288" algn="ctr">
              <a:buNone/>
            </a:pPr>
            <a:r>
              <a:rPr lang="en-US" sz="3200" b="1" i="1" dirty="0" smtClean="0"/>
              <a:t>How Does This Relate to Us?</a:t>
            </a:r>
            <a:endParaRPr lang="en-US" sz="3200" b="1" dirty="0" smtClean="0"/>
          </a:p>
          <a:p>
            <a:pPr marL="395288" indent="-395288" algn="ctr">
              <a:buNone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“Suffer persecution” Gr. </a:t>
            </a:r>
            <a:r>
              <a:rPr lang="en-US" sz="3200" b="1" i="1" dirty="0" err="1" smtClean="0">
                <a:solidFill>
                  <a:schemeClr val="accent1">
                    <a:lumMod val="50000"/>
                  </a:schemeClr>
                </a:solidFill>
              </a:rPr>
              <a:t>dioko</a:t>
            </a:r>
            <a:endParaRPr lang="en-US" sz="32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95288" indent="-395288" algn="ctr">
              <a:buNone/>
            </a:pPr>
            <a:r>
              <a:rPr lang="en-US" sz="3200" b="1" i="1" dirty="0" smtClean="0">
                <a:solidFill>
                  <a:schemeClr val="accent1">
                    <a:lumMod val="50000"/>
                  </a:schemeClr>
                </a:solidFill>
              </a:rPr>
              <a:t>“to pursue”— “to harass, trouble or molest”</a:t>
            </a:r>
            <a:endParaRPr lang="en-US" sz="3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115403"/>
            <a:ext cx="8120418" cy="4312693"/>
          </a:xfrm>
        </p:spPr>
        <p:txBody>
          <a:bodyPr>
            <a:noAutofit/>
          </a:bodyPr>
          <a:lstStyle/>
          <a:p>
            <a:pPr marL="395288" indent="-395288">
              <a:buNone/>
            </a:pPr>
            <a:r>
              <a:rPr lang="en-US" sz="4000" b="1" dirty="0" smtClean="0"/>
              <a:t>I. Family.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From non-Christian home.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Financial separation.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Couple (one Christian—one not).</a:t>
            </a:r>
          </a:p>
          <a:p>
            <a:pPr marL="1200150" lvl="1" indent="-742950">
              <a:buAutoNum type="alphaUcPeriod"/>
            </a:pPr>
            <a:r>
              <a:rPr lang="en-US" sz="3600" b="1" dirty="0" smtClean="0"/>
              <a:t>Jesus (John 7:1-5; Mark 3:20-21; Mark 3:35).</a:t>
            </a:r>
          </a:p>
          <a:p>
            <a:pPr marL="1200150" lvl="1" indent="-742950">
              <a:buAutoNum type="alphaUcPeriod"/>
            </a:pPr>
            <a:r>
              <a:rPr lang="en-US" sz="3600" b="1" dirty="0" smtClean="0"/>
              <a:t>Job (Job 2:7-10).</a:t>
            </a:r>
          </a:p>
          <a:p>
            <a:pPr marL="852488" lvl="1" indent="-395288"/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1069" y="2115403"/>
            <a:ext cx="8952931" cy="4312693"/>
          </a:xfrm>
        </p:spPr>
        <p:txBody>
          <a:bodyPr>
            <a:noAutofit/>
          </a:bodyPr>
          <a:lstStyle/>
          <a:p>
            <a:pPr marL="395288" indent="-395288">
              <a:buNone/>
            </a:pPr>
            <a:r>
              <a:rPr lang="en-US" sz="4000" b="1" dirty="0" smtClean="0"/>
              <a:t>II. False Religion.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Humanism.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Secularism.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Denominationalism.</a:t>
            </a:r>
          </a:p>
          <a:p>
            <a:pPr marL="914400" lvl="1" indent="-457200">
              <a:buAutoNum type="alphaUcPeriod"/>
            </a:pPr>
            <a:r>
              <a:rPr lang="en-US" sz="3600" b="1" dirty="0" smtClean="0"/>
              <a:t>Paul (Acts 19:17-20; 23-29).</a:t>
            </a:r>
          </a:p>
          <a:p>
            <a:pPr marL="914400" lvl="1" indent="-457200">
              <a:buAutoNum type="alphaUcPeriod"/>
            </a:pPr>
            <a:r>
              <a:rPr lang="en-US" sz="3600" b="1" dirty="0" smtClean="0"/>
              <a:t>Stephen (Acts 7).</a:t>
            </a:r>
          </a:p>
          <a:p>
            <a:pPr marL="914400" lvl="1" indent="-457200">
              <a:buAutoNum type="alphaUcPeriod"/>
            </a:pPr>
            <a:r>
              <a:rPr lang="en-US" sz="3600" b="1" spc="-100" dirty="0" err="1" smtClean="0"/>
              <a:t>Hananiah</a:t>
            </a:r>
            <a:r>
              <a:rPr lang="en-US" sz="3600" b="1" spc="-100" dirty="0" smtClean="0"/>
              <a:t>, </a:t>
            </a:r>
            <a:r>
              <a:rPr lang="en-US" sz="3600" b="1" spc="-100" dirty="0" err="1" smtClean="0"/>
              <a:t>Mishael</a:t>
            </a:r>
            <a:r>
              <a:rPr lang="en-US" sz="3600" b="1" spc="-100" dirty="0" smtClean="0"/>
              <a:t>, </a:t>
            </a:r>
            <a:r>
              <a:rPr lang="en-US" sz="3600" b="1" spc="-100" dirty="0" err="1" smtClean="0"/>
              <a:t>Azariah</a:t>
            </a:r>
            <a:r>
              <a:rPr lang="en-US" sz="3600" b="1" spc="-100" dirty="0" smtClean="0"/>
              <a:t> (Dan. 3:15-18).</a:t>
            </a:r>
          </a:p>
          <a:p>
            <a:pPr marL="852488" lvl="1" indent="-395288"/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306472"/>
            <a:ext cx="8120418" cy="4121624"/>
          </a:xfrm>
        </p:spPr>
        <p:txBody>
          <a:bodyPr>
            <a:noAutofit/>
          </a:bodyPr>
          <a:lstStyle/>
          <a:p>
            <a:pPr marL="395288" indent="-395288">
              <a:buNone/>
            </a:pPr>
            <a:r>
              <a:rPr lang="en-US" sz="4000" b="1" dirty="0" smtClean="0"/>
              <a:t>III. Brethren.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Doctrinal division.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Personality conflict.</a:t>
            </a:r>
          </a:p>
          <a:p>
            <a:pPr marL="1200150" lvl="1" indent="-742950">
              <a:buAutoNum type="alphaUcPeriod"/>
            </a:pPr>
            <a:r>
              <a:rPr lang="en-US" sz="3600" b="1" dirty="0" smtClean="0"/>
              <a:t>Paul—Peter (Gal. 2:11-16).</a:t>
            </a:r>
          </a:p>
          <a:p>
            <a:pPr marL="1200150" lvl="1" indent="-742950">
              <a:buAutoNum type="alphaUcPeriod"/>
            </a:pPr>
            <a:r>
              <a:rPr lang="en-US" sz="3600" b="1" dirty="0" smtClean="0"/>
              <a:t>Joshua &amp; Caleb—Israelites (Num. 13:31-33, 34; 14:6-10).</a:t>
            </a:r>
          </a:p>
          <a:p>
            <a:pPr marL="852488" lvl="1" indent="-395288"/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538484"/>
            <a:ext cx="8120418" cy="3889612"/>
          </a:xfrm>
        </p:spPr>
        <p:txBody>
          <a:bodyPr>
            <a:noAutofit/>
          </a:bodyPr>
          <a:lstStyle/>
          <a:p>
            <a:pPr marL="395288" indent="-395288">
              <a:buNone/>
            </a:pPr>
            <a:r>
              <a:rPr lang="en-US" sz="4000" b="1" dirty="0" smtClean="0"/>
              <a:t>IV. Government.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New repressive government.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Current government suppress rights.</a:t>
            </a:r>
          </a:p>
          <a:p>
            <a:pPr marL="1200150" lvl="1" indent="-742950">
              <a:buAutoNum type="alphaUcPeriod"/>
            </a:pPr>
            <a:r>
              <a:rPr lang="en-US" sz="3600" b="1" spc="-100" dirty="0" smtClean="0"/>
              <a:t>Daniel (Dan. 6:7-8, 10, 20-22, 25-26).</a:t>
            </a:r>
          </a:p>
          <a:p>
            <a:pPr marL="1200150" lvl="1" indent="-742950">
              <a:buAutoNum type="alphaUcPeriod"/>
            </a:pPr>
            <a:r>
              <a:rPr lang="en-US" sz="3600" b="1" dirty="0" smtClean="0"/>
              <a:t>Mordecai (Esther).</a:t>
            </a:r>
          </a:p>
          <a:p>
            <a:pPr marL="852488" lvl="1" indent="-395288"/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634018"/>
            <a:ext cx="8120418" cy="3794078"/>
          </a:xfrm>
        </p:spPr>
        <p:txBody>
          <a:bodyPr>
            <a:noAutofit/>
          </a:bodyPr>
          <a:lstStyle/>
          <a:p>
            <a:pPr marL="395288" indent="-395288" algn="ctr">
              <a:buNone/>
            </a:pPr>
            <a:r>
              <a:rPr lang="en-US" sz="4000" b="1" dirty="0" smtClean="0"/>
              <a:t>Questions We Must Ask Ourselves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Why Does This Happen?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spc="-100" dirty="0" smtClean="0"/>
              <a:t>It produces character (James 1:2-4).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dirty="0" smtClean="0"/>
              <a:t>Natural result of opposing forces (John 1:1-5; 3:19-21).</a:t>
            </a:r>
          </a:p>
          <a:p>
            <a:pPr marL="852488" lvl="1" indent="-395288">
              <a:buNone/>
            </a:pPr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00251" y="466344"/>
            <a:ext cx="8843749" cy="13621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“All Who Desire to Live Godly in Christ Jesus Will Suffer Persecution”</a:t>
            </a:r>
            <a:endParaRPr lang="en-US" sz="4400" b="1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4967" y="2634018"/>
            <a:ext cx="8120418" cy="3794078"/>
          </a:xfrm>
        </p:spPr>
        <p:txBody>
          <a:bodyPr>
            <a:noAutofit/>
          </a:bodyPr>
          <a:lstStyle/>
          <a:p>
            <a:pPr marL="395288" indent="-395288" algn="ctr">
              <a:buNone/>
            </a:pPr>
            <a:r>
              <a:rPr lang="en-US" sz="4000" b="1" dirty="0" smtClean="0"/>
              <a:t>Questions We Must Ask Ourselves</a:t>
            </a:r>
          </a:p>
          <a:p>
            <a:pPr marL="852488" lvl="1" indent="-395288"/>
            <a:r>
              <a:rPr lang="en-US" sz="3600" b="1" i="1" dirty="0" smtClean="0">
                <a:solidFill>
                  <a:schemeClr val="accent1">
                    <a:lumMod val="50000"/>
                  </a:schemeClr>
                </a:solidFill>
              </a:rPr>
              <a:t>Why Should We Endure This?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spc="-100" dirty="0" smtClean="0"/>
              <a:t>It is worth it! (Heb. 11:32-40).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b="1" spc="-100" dirty="0" smtClean="0"/>
              <a:t>It isn’t worthy to be compared with what awaits us (Rom. 8:18).</a:t>
            </a:r>
            <a:endParaRPr lang="en-US" sz="3600" b="1" dirty="0" smtClean="0"/>
          </a:p>
          <a:p>
            <a:pPr marL="852488" lvl="1" indent="-395288">
              <a:buNone/>
            </a:pPr>
            <a:endParaRPr lang="en-US" sz="3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S103462902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ducation_16x9.potx" id="{AA5F22BC-61EA-4F01-AB22-75117871E196}" vid="{BD0EB374-1DDC-4F15-88A9-D386288C58A6}"/>
    </a:ext>
  </a:extLst>
</a:theme>
</file>

<file path=ppt/theme/theme2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ducation">
      <a:dk1>
        <a:srgbClr val="3C4743"/>
      </a:dk1>
      <a:lt1>
        <a:srgbClr val="E5E6DA"/>
      </a:lt1>
      <a:dk2>
        <a:srgbClr val="000000"/>
      </a:dk2>
      <a:lt2>
        <a:srgbClr val="FFFFFF"/>
      </a:lt2>
      <a:accent1>
        <a:srgbClr val="DDC237"/>
      </a:accent1>
      <a:accent2>
        <a:srgbClr val="94A43E"/>
      </a:accent2>
      <a:accent3>
        <a:srgbClr val="6488A3"/>
      </a:accent3>
      <a:accent4>
        <a:srgbClr val="926E8F"/>
      </a:accent4>
      <a:accent5>
        <a:srgbClr val="96A1AA"/>
      </a:accent5>
      <a:accent6>
        <a:srgbClr val="A99E8A"/>
      </a:accent6>
      <a:hlink>
        <a:srgbClr val="6488A3"/>
      </a:hlink>
      <a:folHlink>
        <a:srgbClr val="926E8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6F0C7C-95CD-4157-B59F-1693F8160B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TS103462902</Template>
  <TotalTime>0</TotalTime>
  <Words>418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TS103462902</vt:lpstr>
      <vt:lpstr>2 Timothy 3:10-12</vt:lpstr>
      <vt:lpstr>“All Who Desire to Live Godly in Christ Jesus Will Suffer Persecution”</vt:lpstr>
      <vt:lpstr>“All Who Desire to Live Godly in Christ Jesus Will Suffer Persecution”</vt:lpstr>
      <vt:lpstr>“All Who Desire to Live Godly in Christ Jesus Will Suffer Persecution”</vt:lpstr>
      <vt:lpstr>“All Who Desire to Live Godly in Christ Jesus Will Suffer Persecution”</vt:lpstr>
      <vt:lpstr>“All Who Desire to Live Godly in Christ Jesus Will Suffer Persecution”</vt:lpstr>
      <vt:lpstr>“All Who Desire to Live Godly in Christ Jesus Will Suffer Persecution”</vt:lpstr>
      <vt:lpstr>“All Who Desire to Live Godly in Christ Jesus Will Suffer Persecution”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2012-11-02T21:57:47Z</dcterms:created>
  <dcterms:modified xsi:type="dcterms:W3CDTF">2012-11-27T20:17:20Z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TC034629029991</vt:lpwstr>
  </property>
</Properties>
</file>