
<file path=[Content_Types].xml><?xml version="1.0" encoding="utf-8"?>
<Types xmlns="http://schemas.openxmlformats.org/package/2006/content-types">
  <Override PartName="/ppt/slideMasters/slideMaster2.xml" ContentType="application/vnd.openxmlformats-officedocument.presentationml.slideMaster+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2"/>
    <p:sldMasterId id="2147483674" r:id="rId3"/>
  </p:sldMasterIdLst>
  <p:notesMasterIdLst>
    <p:notesMasterId r:id="rId6"/>
  </p:notesMasterIdLst>
  <p:sldIdLst>
    <p:sldId id="259" r:id="rId4"/>
    <p:sldId id="260"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0" d="100"/>
          <a:sy n="70" d="100"/>
        </p:scale>
        <p:origin x="-108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2.xml"/><Relationship Id="rId7" Type="http://schemas.openxmlformats.org/officeDocument/2006/relationships/presProps" Target="presProps.xml"/><Relationship Id="rId2" Type="http://schemas.openxmlformats.org/officeDocument/2006/relationships/slideMaster" Target="slideMasters/slideMaster1.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04CC63-BB92-4D14-86D8-8EB0869CFDC9}" type="datetimeFigureOut">
              <a:rPr lang="en-US" smtClean="0"/>
              <a:pPr/>
              <a:t>12/18/2012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4DF169-4C40-4DBA-899F-37A0542CE6F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12/18/2012 2:19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12/18/2012 2:19 PM</a:t>
            </a:fld>
            <a:endParaRPr lang="en-US"/>
          </a:p>
        </p:txBody>
      </p:sp>
      <p:sp>
        <p:nvSpPr>
          <p:cNvPr id="6" name="Footer Placeholder 5"/>
          <p:cNvSpPr>
            <a:spLocks noGrp="1"/>
          </p:cNvSpPr>
          <p:nvPr>
            <p:ph type="ftr" sz="quarter" idx="12"/>
          </p:nvPr>
        </p:nvSpPr>
        <p:spPr/>
        <p:txBody>
          <a:bodyPr/>
          <a:lstStyle/>
          <a:p>
            <a:r>
              <a:rPr lang="en-US" smtClean="0">
                <a:solidFill>
                  <a:srgbClr val="000000"/>
                </a:solidFill>
              </a:rPr>
              <a:t>© 2007 Microsoft Corporation. All rights reserved. Microsoft, Windows, Windows Vista and other product names are or may be registered trademarks and/or trademarks in the U.S. and/or other countries.</a:t>
            </a:r>
          </a:p>
          <a:p>
            <a:r>
              <a:rPr lang="en-US"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mtClean="0">
                <a:solidFill>
                  <a:srgbClr val="000000"/>
                </a:solidFill>
              </a:rPr>
            </a:br>
            <a:r>
              <a:rPr lang="en-US" smtClean="0">
                <a:solidFill>
                  <a:srgbClr val="000000"/>
                </a:solidFill>
              </a:rPr>
              <a:t>MICROSOFT MAKES NO WARRANTIES, EXPRESS, IMPLIED OR STATUTORY, AS TO THE INFORMATION IN THIS PRESENTATION.</a:t>
            </a:r>
          </a:p>
          <a:p>
            <a:endParaRPr lang="en-US" dirty="0"/>
          </a:p>
        </p:txBody>
      </p:sp>
      <p:sp>
        <p:nvSpPr>
          <p:cNvPr id="7" name="Slide Number Placeholder 6"/>
          <p:cNvSpPr>
            <a:spLocks noGrp="1"/>
          </p:cNvSpPr>
          <p:nvPr>
            <p:ph type="sldNum" sz="quarter" idx="13"/>
          </p:nvPr>
        </p:nvSpPr>
        <p:spPr/>
        <p:txBody>
          <a:bodyPr/>
          <a:lstStyle/>
          <a:p>
            <a:fld id="{EC87E0CF-87F6-4B58-B8B8-DCAB2DAAF3CA}" type="slidenum">
              <a:rPr lang="en-US" smtClean="0"/>
              <a:pPr/>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3_Title and Content">
    <p:bg bwMode="black">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solidFill>
                  <a:srgbClr val="FFFFFF"/>
                </a:soli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381000" y="1411553"/>
            <a:ext cx="8382000" cy="2200602"/>
          </a:xfrm>
        </p:spPr>
        <p:txBody>
          <a:bodyPr/>
          <a:lstStyle>
            <a:lvl1pPr>
              <a:buClr>
                <a:srgbClr val="FFFFFF"/>
              </a:buClr>
              <a:buSzPct val="70000"/>
              <a:buFont typeface="Wingdings" pitchFamily="2" charset="2"/>
              <a:buChar char="l"/>
              <a:defRPr>
                <a:solidFill>
                  <a:srgbClr val="FFFFFF"/>
                </a:solidFill>
              </a:defRPr>
            </a:lvl1pPr>
            <a:lvl2pPr>
              <a:buClr>
                <a:srgbClr val="FFFFFF"/>
              </a:buClr>
              <a:buSzPct val="70000"/>
              <a:buFont typeface="Wingdings" pitchFamily="2" charset="2"/>
              <a:buChar char="l"/>
              <a:defRPr>
                <a:solidFill>
                  <a:srgbClr val="FFFFFF"/>
                </a:solidFill>
              </a:defRPr>
            </a:lvl2pPr>
            <a:lvl3pPr>
              <a:buClr>
                <a:srgbClr val="FFFFFF"/>
              </a:buClr>
              <a:buSzPct val="70000"/>
              <a:buFont typeface="Wingdings" pitchFamily="2" charset="2"/>
              <a:buChar char="l"/>
              <a:defRPr>
                <a:solidFill>
                  <a:srgbClr val="FFFFFF"/>
                </a:solidFill>
              </a:defRPr>
            </a:lvl3pPr>
            <a:lvl4pPr>
              <a:buClr>
                <a:srgbClr val="FFFFFF"/>
              </a:buClr>
              <a:buSzPct val="70000"/>
              <a:buFont typeface="Wingdings" pitchFamily="2" charset="2"/>
              <a:buChar char="l"/>
              <a:defRPr>
                <a:solidFill>
                  <a:srgbClr val="FFFFFF"/>
                </a:solidFill>
              </a:defRPr>
            </a:lvl4pPr>
            <a:lvl5pPr>
              <a:buClr>
                <a:srgbClr val="FFFFFF"/>
              </a:buClr>
              <a:buSzPct val="70000"/>
              <a:buFont typeface="Wingdings" pitchFamily="2" charset="2"/>
              <a:buChar char="l"/>
              <a:defRPr>
                <a:solidFill>
                  <a:srgbClr val="FFFFFF"/>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0" y="6238875"/>
            <a:ext cx="9144001" cy="619125"/>
          </a:xfrm>
          <a:solidFill>
            <a:srgbClr val="FFFF99"/>
          </a:solidFill>
        </p:spPr>
        <p:txBody>
          <a:bodyPr wrap="square" lIns="152394" tIns="76197" rIns="152394" bIns="76197" anchor="b" anchorCtr="0">
            <a:noAutofit/>
          </a:bodyPr>
          <a:lstStyle>
            <a:lvl1pPr algn="r">
              <a:buFont typeface="Arial" pitchFamily="34" charset="0"/>
              <a:buNone/>
              <a:defRPr>
                <a:solidFill>
                  <a:srgbClr val="000000"/>
                </a:solidFill>
                <a:effectLst/>
                <a:latin typeface="+mj-lt"/>
              </a:defRPr>
            </a:lvl1pPr>
          </a:lstStyle>
          <a:p>
            <a:pPr lvl="0"/>
            <a:r>
              <a:rPr lang="en-US" smtClean="0"/>
              <a:t>Click to edit Master text styles</a:t>
            </a:r>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smtClean="0"/>
              <a:t>Click to edit Master subtitle style</a:t>
            </a:r>
            <a:endParaRPr lang="en-US" dirty="0"/>
          </a:p>
        </p:txBody>
      </p:sp>
      <p:sp>
        <p:nvSpPr>
          <p:cNvPr id="7" name="Text Placeholder 6"/>
          <p:cNvSpPr>
            <a:spLocks noGrp="1"/>
          </p:cNvSpPr>
          <p:nvPr>
            <p:ph type="body" sz="quarter" idx="10" hasCustomPrompt="1"/>
          </p:nvPr>
        </p:nvSpPr>
        <p:spPr>
          <a:xfrm>
            <a:off x="722049" y="2355850"/>
            <a:ext cx="7690114" cy="1384994"/>
          </a:xfrm>
        </p:spPr>
        <p:txBody>
          <a:bodyPr anchor="t" anchorCtr="0">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smtClean="0"/>
              <a:t>click to…</a:t>
            </a: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Use for slides with Software Co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722313" y="1905000"/>
            <a:ext cx="8040688" cy="193899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3.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81000" y="1412875"/>
            <a:ext cx="8382000" cy="2135969"/>
          </a:xfrm>
          <a:prstGeom prst="rect">
            <a:avLst/>
          </a:prstGeom>
        </p:spPr>
        <p:txBody>
          <a:bodyPr vert="horz"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1" r:id="rId12"/>
  </p:sldLayoutIdLst>
  <p:transition>
    <p:fade/>
  </p:transition>
  <p:txStyles>
    <p:titleStyle>
      <a:lvl1pPr algn="l" defTabSz="914363" rtl="0" eaLnBrk="1" latinLnBrk="0" hangingPunct="1">
        <a:lnSpc>
          <a:spcPct val="90000"/>
        </a:lnSpc>
        <a:spcBef>
          <a:spcPct val="0"/>
        </a:spcBef>
        <a:buNone/>
        <a:defRPr lang="en-US" sz="4800" b="0" kern="1200" cap="none" spc="-150"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396875" indent="-396875" algn="l" defTabSz="914363" rtl="0" eaLnBrk="1" latinLnBrk="0" hangingPunct="1">
        <a:lnSpc>
          <a:spcPct val="90000"/>
        </a:lnSpc>
        <a:spcBef>
          <a:spcPct val="20000"/>
        </a:spcBef>
        <a:buFontTx/>
        <a:buBlip>
          <a:blip r:embed="rId15"/>
        </a:buBlip>
        <a:defRPr sz="3200" kern="1200">
          <a:solidFill>
            <a:schemeClr val="tx1"/>
          </a:solidFill>
          <a:latin typeface="+mn-lt"/>
          <a:ea typeface="+mn-ea"/>
          <a:cs typeface="+mn-cs"/>
        </a:defRPr>
      </a:lvl1pPr>
      <a:lvl2pPr marL="914400" indent="-396875" algn="l" defTabSz="914363" rtl="0" eaLnBrk="1" latinLnBrk="0" hangingPunct="1">
        <a:lnSpc>
          <a:spcPct val="90000"/>
        </a:lnSpc>
        <a:spcBef>
          <a:spcPct val="20000"/>
        </a:spcBef>
        <a:buFontTx/>
        <a:buBlip>
          <a:blip r:embed="rId16"/>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16"/>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cstate="print">
            <a:lum/>
          </a:blip>
          <a:srcRect/>
          <a:stretch>
            <a:fillRect l="-1000" r="-1000"/>
          </a:stretch>
        </a:blipFill>
        <a:effectLst/>
      </p:bgPr>
    </p:bg>
    <p:spTree>
      <p:nvGrpSpPr>
        <p:cNvPr id="1" name=""/>
        <p:cNvGrpSpPr/>
        <p:nvPr/>
      </p:nvGrpSpPr>
      <p:grpSpPr>
        <a:xfrm>
          <a:off x="0" y="0"/>
          <a:ext cx="0" cy="0"/>
          <a:chOff x="0" y="0"/>
          <a:chExt cx="0" cy="0"/>
        </a:xfrm>
      </p:grpSpPr>
      <p:pic>
        <p:nvPicPr>
          <p:cNvPr id="4" name="Picture 3" descr="white rectangle.png"/>
          <p:cNvPicPr>
            <a:picLocks noChangeAspect="1"/>
          </p:cNvPicPr>
          <p:nvPr/>
        </p:nvPicPr>
        <p:blipFill>
          <a:blip r:embed="rId4" cstate="print"/>
          <a:srcRect b="10453"/>
          <a:stretch>
            <a:fillRect/>
          </a:stretch>
        </p:blipFill>
        <p:spPr>
          <a:xfrm>
            <a:off x="0" y="1299706"/>
            <a:ext cx="9144000" cy="5558294"/>
          </a:xfrm>
          <a:prstGeom prst="rect">
            <a:avLst/>
          </a:prstGeom>
        </p:spPr>
      </p:pic>
      <p:sp>
        <p:nvSpPr>
          <p:cNvPr id="2" name="Title Placeholder 1"/>
          <p:cNvSpPr>
            <a:spLocks noGrp="1"/>
          </p:cNvSpPr>
          <p:nvPr>
            <p:ph type="title"/>
          </p:nvPr>
        </p:nvSpPr>
        <p:spPr>
          <a:xfrm>
            <a:off x="381000" y="230188"/>
            <a:ext cx="8382000" cy="6647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722312" y="1905000"/>
            <a:ext cx="8040688" cy="2108269"/>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75" r:id="rId1"/>
  </p:sldLayoutIdLst>
  <p:transition>
    <p:fade/>
  </p:transition>
  <p:txStyles>
    <p:titleStyle>
      <a:lvl1pPr algn="l" defTabSz="914363" rtl="0" eaLnBrk="1" latinLnBrk="0" hangingPunct="1">
        <a:lnSpc>
          <a:spcPct val="90000"/>
        </a:lnSpc>
        <a:spcBef>
          <a:spcPct val="0"/>
        </a:spcBef>
        <a:buNone/>
        <a:defRPr lang="en-US" sz="4800" b="0" kern="1200" cap="none" spc="-125" dirty="0" smtClean="0">
          <a:ln w="3175">
            <a:noFill/>
          </a:ln>
          <a:gradFill>
            <a:gsLst>
              <a:gs pos="0">
                <a:srgbClr val="2E59B0"/>
              </a:gs>
              <a:gs pos="49000">
                <a:srgbClr val="161D32"/>
              </a:gs>
              <a:gs pos="100000">
                <a:srgbClr val="000000"/>
              </a:gs>
            </a:gsLst>
            <a:lin ang="5400000" scaled="0"/>
          </a:gradFill>
          <a:effectLst>
            <a:outerShdw blurRad="50800" dist="38100" dir="2700000" algn="tl" rotWithShape="0">
              <a:prstClr val="black">
                <a:alpha val="40000"/>
              </a:prstClr>
            </a:outerShdw>
          </a:effectLst>
          <a:latin typeface="+mj-lt"/>
          <a:ea typeface="+mn-ea"/>
          <a:cs typeface="Arial" charset="0"/>
        </a:defRPr>
      </a:lvl1pPr>
    </p:titleStyle>
    <p:bodyStyle>
      <a:lvl1pPr marL="0" indent="0" algn="l" defTabSz="914363" rtl="0" eaLnBrk="1" latinLnBrk="0" hangingPunct="1">
        <a:lnSpc>
          <a:spcPct val="90000"/>
        </a:lnSpc>
        <a:spcBef>
          <a:spcPct val="20000"/>
        </a:spcBef>
        <a:buFont typeface="Arial" pitchFamily="34" charset="0"/>
        <a:buNone/>
        <a:defRPr sz="3000" b="1" kern="1200">
          <a:solidFill>
            <a:schemeClr val="tx1"/>
          </a:solidFill>
          <a:latin typeface="Courier New" pitchFamily="49" charset="0"/>
          <a:ea typeface="+mn-ea"/>
          <a:cs typeface="Courier New" pitchFamily="49" charset="0"/>
        </a:defRPr>
      </a:lvl1pPr>
      <a:lvl2pPr marL="384954" indent="-7937" algn="l" defTabSz="914363" rtl="0" eaLnBrk="1" latinLnBrk="0" hangingPunct="1">
        <a:lnSpc>
          <a:spcPct val="90000"/>
        </a:lnSpc>
        <a:spcBef>
          <a:spcPct val="20000"/>
        </a:spcBef>
        <a:buFont typeface="Arial" pitchFamily="34" charset="0"/>
        <a:buNone/>
        <a:defRPr sz="2800" b="1" kern="1200">
          <a:solidFill>
            <a:schemeClr val="tx1"/>
          </a:solidFill>
          <a:latin typeface="Courier New" pitchFamily="49" charset="0"/>
          <a:ea typeface="+mn-ea"/>
          <a:cs typeface="Courier New" pitchFamily="49" charset="0"/>
        </a:defRPr>
      </a:lvl2pPr>
      <a:lvl3pPr marL="761970"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3pPr>
      <a:lvl4pPr marL="1094009" indent="7937"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4pPr>
      <a:lvl5pPr marL="1426047" indent="0" algn="l" defTabSz="914363" rtl="0" eaLnBrk="1" latinLnBrk="0" hangingPunct="1">
        <a:lnSpc>
          <a:spcPct val="90000"/>
        </a:lnSpc>
        <a:spcBef>
          <a:spcPct val="20000"/>
        </a:spcBef>
        <a:buFont typeface="Arial" pitchFamily="34" charset="0"/>
        <a:buNone/>
        <a:defRPr sz="2400" b="1" kern="1200">
          <a:solidFill>
            <a:schemeClr val="tx1"/>
          </a:solidFill>
          <a:latin typeface="Courier New" pitchFamily="49" charset="0"/>
          <a:ea typeface="+mn-ea"/>
          <a:cs typeface="Courier New" pitchFamily="49" charset="0"/>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905000"/>
            <a:ext cx="8382000" cy="4953000"/>
          </a:xfrm>
        </p:spPr>
        <p:txBody>
          <a:bodyPr>
            <a:normAutofit/>
          </a:bodyPr>
          <a:lstStyle/>
          <a:p>
            <a:pPr>
              <a:spcBef>
                <a:spcPts val="0"/>
              </a:spcBef>
              <a:buNone/>
            </a:pPr>
            <a:r>
              <a:rPr lang="en-US" sz="3600" b="1" dirty="0" smtClean="0">
                <a:latin typeface="Arial Black" pitchFamily="34" charset="0"/>
              </a:rPr>
              <a:t>Technology Presents Some…</a:t>
            </a:r>
            <a:endParaRPr lang="en-US" sz="3600" dirty="0" smtClean="0">
              <a:latin typeface="Arial Black" pitchFamily="34" charset="0"/>
            </a:endParaRPr>
          </a:p>
          <a:p>
            <a:pPr>
              <a:spcBef>
                <a:spcPts val="0"/>
              </a:spcBef>
              <a:buNone/>
            </a:pPr>
            <a:r>
              <a:rPr lang="en-US" sz="3600" b="1" dirty="0" smtClean="0">
                <a:latin typeface="Arial Black" pitchFamily="34" charset="0"/>
              </a:rPr>
              <a:t>I. Great Opportunities.</a:t>
            </a:r>
          </a:p>
          <a:p>
            <a:pPr marL="1031875" lvl="1" indent="-514350">
              <a:spcBef>
                <a:spcPts val="0"/>
              </a:spcBef>
              <a:buNone/>
              <a:tabLst>
                <a:tab pos="1090613" algn="l"/>
              </a:tabLst>
            </a:pPr>
            <a:r>
              <a:rPr lang="en-US" sz="3600" b="1" dirty="0" smtClean="0"/>
              <a:t>A. For Study and Teaching (2 Tim. 4:2;     1 Pet. 3:15-16).</a:t>
            </a:r>
          </a:p>
          <a:p>
            <a:pPr marL="1031875" lvl="1" indent="-514350">
              <a:spcBef>
                <a:spcPts val="0"/>
              </a:spcBef>
              <a:buNone/>
              <a:tabLst>
                <a:tab pos="1090613" algn="l"/>
              </a:tabLst>
            </a:pPr>
            <a:r>
              <a:rPr lang="en-US" sz="3600" b="1" dirty="0" smtClean="0"/>
              <a:t>B. For Encouragement and Contact  (Rom. 12:15-16; Phil 2:4).</a:t>
            </a:r>
          </a:p>
          <a:p>
            <a:pPr marL="1031875" lvl="1" indent="-514350">
              <a:spcBef>
                <a:spcPts val="0"/>
              </a:spcBef>
              <a:buNone/>
              <a:tabLst>
                <a:tab pos="1090613" algn="l"/>
              </a:tabLst>
            </a:pPr>
            <a:r>
              <a:rPr lang="en-US" sz="3600" b="1" dirty="0" smtClean="0"/>
              <a:t>C. For Positive Influence (Rom. 12:9; (Matt. 5:14-16; Phil. 2:14-15).</a:t>
            </a:r>
          </a:p>
          <a:p>
            <a:pPr marL="1031875" lvl="1" indent="-514350">
              <a:spcBef>
                <a:spcPts val="0"/>
              </a:spcBef>
              <a:buNone/>
              <a:tabLst>
                <a:tab pos="1090613" algn="l"/>
              </a:tabLst>
            </a:pPr>
            <a:r>
              <a:rPr lang="en-US" sz="3600" b="1" dirty="0" smtClean="0"/>
              <a:t>D. For Time Saving (Eph. 5:15-17).</a:t>
            </a:r>
          </a:p>
        </p:txBody>
      </p:sp>
      <p:sp>
        <p:nvSpPr>
          <p:cNvPr id="5" name="Text Placeholder 3"/>
          <p:cNvSpPr>
            <a:spLocks noGrp="1"/>
          </p:cNvSpPr>
          <p:nvPr/>
        </p:nvSpPr>
        <p:spPr>
          <a:xfrm>
            <a:off x="228600" y="685800"/>
            <a:ext cx="8381999" cy="1384994"/>
          </a:xfrm>
          <a:prstGeom prst="rect">
            <a:avLst/>
          </a:prstGeo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vl2pPr marL="914400" indent="-396875" algn="l" defTabSz="914363" rtl="0" eaLnBrk="1" latinLnBrk="0" hangingPunct="1">
              <a:lnSpc>
                <a:spcPct val="90000"/>
              </a:lnSpc>
              <a:spcBef>
                <a:spcPct val="20000"/>
              </a:spcBef>
              <a:buFontTx/>
              <a:buBlip>
                <a:blip r:embed="rId3"/>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sz="7200" dirty="0" smtClean="0"/>
              <a:t>The Christian &amp; Technology</a:t>
            </a:r>
            <a:endParaRPr lang="en-US" sz="7200" dirty="0"/>
          </a:p>
        </p:txBody>
      </p:sp>
      <p:pic>
        <p:nvPicPr>
          <p:cNvPr id="7" name="Picture 6" descr="ipadmini.png"/>
          <p:cNvPicPr>
            <a:picLocks noChangeAspect="1"/>
          </p:cNvPicPr>
          <p:nvPr/>
        </p:nvPicPr>
        <p:blipFill>
          <a:blip r:embed="rId4" cstate="print"/>
          <a:stretch>
            <a:fillRect/>
          </a:stretch>
        </p:blipFill>
        <p:spPr>
          <a:xfrm flipH="1">
            <a:off x="5334000" y="3581400"/>
            <a:ext cx="2362200" cy="2362200"/>
          </a:xfrm>
          <a:prstGeom prst="rect">
            <a:avLst/>
          </a:prstGeom>
          <a:effectLst>
            <a:outerShdw blurRad="76200" dir="18900000" sy="23000" kx="-1200000" algn="bl" rotWithShape="0">
              <a:prstClr val="black">
                <a:alpha val="20000"/>
              </a:prstClr>
            </a:outerShdw>
          </a:effectLst>
        </p:spPr>
      </p:pic>
      <p:pic>
        <p:nvPicPr>
          <p:cNvPr id="8" name="Picture 7" descr="MacBook_Blk_34_Rt_PRINT-7a3716492c76dbca4b9b1375ac651c51.jpg"/>
          <p:cNvPicPr>
            <a:picLocks noChangeAspect="1"/>
          </p:cNvPicPr>
          <p:nvPr/>
        </p:nvPicPr>
        <p:blipFill>
          <a:blip r:embed="rId5" cstate="print">
            <a:clrChange>
              <a:clrFrom>
                <a:srgbClr val="FFFFFF"/>
              </a:clrFrom>
              <a:clrTo>
                <a:srgbClr val="FFFFFF">
                  <a:alpha val="0"/>
                </a:srgbClr>
              </a:clrTo>
            </a:clrChange>
          </a:blip>
          <a:stretch>
            <a:fillRect/>
          </a:stretch>
        </p:blipFill>
        <p:spPr>
          <a:xfrm>
            <a:off x="1143000" y="3200400"/>
            <a:ext cx="3900721" cy="2428311"/>
          </a:xfrm>
          <a:prstGeom prst="rect">
            <a:avLst/>
          </a:prstGeom>
          <a:effectLst>
            <a:outerShdw blurRad="76200" dir="18900000" sy="23000" kx="-1200000" algn="bl" rotWithShape="0">
              <a:prstClr val="black">
                <a:alpha val="2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20" presetID="10" presetClass="exit" presetSubtype="0" fill="hold" nodeType="withEffect">
                                  <p:stCondLst>
                                    <p:cond delay="0"/>
                                  </p:stCondLst>
                                  <p:childTnLst>
                                    <p:animEffect transition="out" filter="fade">
                                      <p:cBhvr>
                                        <p:cTn id="21" dur="2000"/>
                                        <p:tgtEl>
                                          <p:spTgt spid="8"/>
                                        </p:tgtEl>
                                      </p:cBhvr>
                                    </p:animEffect>
                                    <p:set>
                                      <p:cBhvr>
                                        <p:cTn id="22" dur="1" fill="hold">
                                          <p:stCondLst>
                                            <p:cond delay="1999"/>
                                          </p:stCondLst>
                                        </p:cTn>
                                        <p:tgtEl>
                                          <p:spTgt spid="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fade">
                                      <p:cBhvr>
                                        <p:cTn id="27" dur="1000"/>
                                        <p:tgtEl>
                                          <p:spTgt spid="3">
                                            <p:txEl>
                                              <p:pRg st="1" end="1"/>
                                            </p:txEl>
                                          </p:spTgt>
                                        </p:tgtEl>
                                      </p:cBhvr>
                                    </p:animEffect>
                                    <p:anim calcmode="lin" valueType="num">
                                      <p:cBhvr>
                                        <p:cTn id="2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1000"/>
                                        <p:tgtEl>
                                          <p:spTgt spid="3">
                                            <p:txEl>
                                              <p:pRg st="2" end="2"/>
                                            </p:txEl>
                                          </p:spTgt>
                                        </p:tgtEl>
                                      </p:cBhvr>
                                    </p:animEffect>
                                    <p:anim calcmode="lin" valueType="num">
                                      <p:cBhvr>
                                        <p:cTn id="3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1000"/>
                                        <p:tgtEl>
                                          <p:spTgt spid="3">
                                            <p:txEl>
                                              <p:pRg st="3" end="3"/>
                                            </p:txEl>
                                          </p:spTgt>
                                        </p:tgtEl>
                                      </p:cBhvr>
                                    </p:animEffect>
                                    <p:anim calcmode="lin" valueType="num">
                                      <p:cBhvr>
                                        <p:cTn id="4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47" presetID="10" presetClass="exit" presetSubtype="0" fill="hold" nodeType="withEffect">
                                  <p:stCondLst>
                                    <p:cond delay="0"/>
                                  </p:stCondLst>
                                  <p:childTnLst>
                                    <p:animEffect transition="out" filter="fade">
                                      <p:cBhvr>
                                        <p:cTn id="48" dur="2000"/>
                                        <p:tgtEl>
                                          <p:spTgt spid="7"/>
                                        </p:tgtEl>
                                      </p:cBhvr>
                                    </p:animEffect>
                                    <p:set>
                                      <p:cBhvr>
                                        <p:cTn id="49" dur="1" fill="hold">
                                          <p:stCondLst>
                                            <p:cond delay="1999"/>
                                          </p:stCondLst>
                                        </p:cTn>
                                        <p:tgtEl>
                                          <p:spTgt spid="7"/>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fade">
                                      <p:cBhvr>
                                        <p:cTn id="54" dur="1000"/>
                                        <p:tgtEl>
                                          <p:spTgt spid="3">
                                            <p:txEl>
                                              <p:pRg st="4" end="4"/>
                                            </p:txEl>
                                          </p:spTgt>
                                        </p:tgtEl>
                                      </p:cBhvr>
                                    </p:animEffect>
                                    <p:anim calcmode="lin" valueType="num">
                                      <p:cBhvr>
                                        <p:cTn id="5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3">
                                            <p:txEl>
                                              <p:pRg st="5" end="5"/>
                                            </p:txEl>
                                          </p:spTgt>
                                        </p:tgtEl>
                                        <p:attrNameLst>
                                          <p:attrName>style.visibility</p:attrName>
                                        </p:attrNameLst>
                                      </p:cBhvr>
                                      <p:to>
                                        <p:strVal val="visible"/>
                                      </p:to>
                                    </p:set>
                                    <p:animEffect transition="in" filter="fade">
                                      <p:cBhvr>
                                        <p:cTn id="61" dur="1000"/>
                                        <p:tgtEl>
                                          <p:spTgt spid="3">
                                            <p:txEl>
                                              <p:pRg st="5" end="5"/>
                                            </p:txEl>
                                          </p:spTgt>
                                        </p:tgtEl>
                                      </p:cBhvr>
                                    </p:animEffect>
                                    <p:anim calcmode="lin" valueType="num">
                                      <p:cBhvr>
                                        <p:cTn id="6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6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1000" y="1905000"/>
            <a:ext cx="8382000" cy="4953000"/>
          </a:xfrm>
        </p:spPr>
        <p:txBody>
          <a:bodyPr>
            <a:normAutofit/>
          </a:bodyPr>
          <a:lstStyle/>
          <a:p>
            <a:pPr>
              <a:spcBef>
                <a:spcPts val="0"/>
              </a:spcBef>
              <a:buNone/>
            </a:pPr>
            <a:r>
              <a:rPr lang="en-US" sz="3600" b="1" dirty="0" smtClean="0">
                <a:latin typeface="Arial Black" pitchFamily="34" charset="0"/>
              </a:rPr>
              <a:t>Technology Presents Some…</a:t>
            </a:r>
            <a:endParaRPr lang="en-US" sz="3600" dirty="0" smtClean="0">
              <a:latin typeface="Arial Black" pitchFamily="34" charset="0"/>
            </a:endParaRPr>
          </a:p>
          <a:p>
            <a:pPr>
              <a:spcBef>
                <a:spcPts val="0"/>
              </a:spcBef>
              <a:buNone/>
            </a:pPr>
            <a:r>
              <a:rPr lang="en-US" sz="3600" b="1" dirty="0" smtClean="0">
                <a:latin typeface="Arial Black" pitchFamily="34" charset="0"/>
              </a:rPr>
              <a:t>II. Great Dangers.</a:t>
            </a:r>
          </a:p>
          <a:p>
            <a:pPr marL="1031875" lvl="1" indent="-514350">
              <a:spcBef>
                <a:spcPts val="0"/>
              </a:spcBef>
              <a:buNone/>
              <a:tabLst>
                <a:tab pos="1090613" algn="l"/>
              </a:tabLst>
            </a:pPr>
            <a:r>
              <a:rPr lang="en-US" sz="3600" b="1" dirty="0" smtClean="0"/>
              <a:t>A. Time it consumes (Rom. 13:11-12).</a:t>
            </a:r>
          </a:p>
          <a:p>
            <a:pPr marL="1031875" lvl="1" indent="-514350">
              <a:spcBef>
                <a:spcPts val="0"/>
              </a:spcBef>
              <a:buNone/>
              <a:tabLst>
                <a:tab pos="1090613" algn="l"/>
              </a:tabLst>
            </a:pPr>
            <a:r>
              <a:rPr lang="en-US" sz="3600" b="1" dirty="0" smtClean="0"/>
              <a:t>B. Influences it presents </a:t>
            </a:r>
            <a:r>
              <a:rPr lang="pt-BR" sz="3600" b="1" dirty="0" smtClean="0"/>
              <a:t>(1 Cor. 15:33-34; 2 Cor. 6:14-18).</a:t>
            </a:r>
            <a:endParaRPr lang="en-US" sz="3600" b="1" dirty="0" smtClean="0"/>
          </a:p>
          <a:p>
            <a:pPr marL="1031875" lvl="1" indent="-514350">
              <a:spcBef>
                <a:spcPts val="0"/>
              </a:spcBef>
              <a:buNone/>
              <a:tabLst>
                <a:tab pos="1090613" algn="l"/>
              </a:tabLst>
            </a:pPr>
            <a:r>
              <a:rPr lang="en-US" sz="3600" b="1" dirty="0" smtClean="0"/>
              <a:t>C. Actions it motivates </a:t>
            </a:r>
            <a:r>
              <a:rPr lang="it-IT" sz="3600" b="1" dirty="0" smtClean="0"/>
              <a:t>(Col. 3:22-24;        2 Cor. 8:21).</a:t>
            </a:r>
            <a:endParaRPr lang="en-US" sz="3600" b="1" dirty="0" smtClean="0"/>
          </a:p>
          <a:p>
            <a:pPr marL="1031875" lvl="1" indent="-514350">
              <a:spcBef>
                <a:spcPts val="0"/>
              </a:spcBef>
              <a:buNone/>
              <a:tabLst>
                <a:tab pos="1090613" algn="l"/>
              </a:tabLst>
            </a:pPr>
            <a:r>
              <a:rPr lang="en-US" sz="3600" b="1" dirty="0" smtClean="0"/>
              <a:t>D. Attitudes it fosters (Heb. 13:5-6).</a:t>
            </a:r>
          </a:p>
        </p:txBody>
      </p:sp>
      <p:sp>
        <p:nvSpPr>
          <p:cNvPr id="5" name="Text Placeholder 3"/>
          <p:cNvSpPr>
            <a:spLocks noGrp="1"/>
          </p:cNvSpPr>
          <p:nvPr/>
        </p:nvSpPr>
        <p:spPr>
          <a:xfrm>
            <a:off x="228600" y="685800"/>
            <a:ext cx="8381999" cy="1384994"/>
          </a:xfrm>
          <a:prstGeom prst="rect">
            <a:avLst/>
          </a:prstGeom>
        </p:spPr>
        <p:txBody>
          <a:bodyPr vert="horz" lIns="0" tIns="0" rIns="0" bIns="0" rtlCol="0" anchor="t" anchorCtr="0">
            <a:noAutofit/>
            <a:scene3d>
              <a:camera prst="orthographicFront"/>
              <a:lightRig rig="flat" dir="t"/>
            </a:scene3d>
            <a:sp3d extrusionH="88900" contourW="2540">
              <a:bevelT w="38100" h="31750"/>
              <a:contourClr>
                <a:srgbClr val="F4A234"/>
              </a:contourClr>
            </a:sp3d>
          </a:bodyPr>
          <a:lstStyle>
            <a:lvl1pPr marL="0" indent="0" algn="l" defTabSz="914363" rtl="0" eaLnBrk="1" latinLnBrk="0" hangingPunct="1">
              <a:lnSpc>
                <a:spcPct val="90000"/>
              </a:lnSpc>
              <a:spcBef>
                <a:spcPct val="20000"/>
              </a:spcBef>
              <a:buFont typeface="Arial" pitchFamily="34" charset="0"/>
              <a:buNone/>
              <a:defRPr kumimoji="0" lang="en-US" sz="10000" b="1" i="1" u="none" strike="noStrike" kern="1200" cap="none" spc="-642" normalizeH="0" baseline="0" noProof="0" dirty="0" smtClean="0">
                <a:ln w="11430"/>
                <a:gradFill>
                  <a:gsLst>
                    <a:gs pos="0">
                      <a:srgbClr val="0066FF"/>
                    </a:gs>
                    <a:gs pos="28000">
                      <a:srgbClr val="2E59B0"/>
                    </a:gs>
                    <a:gs pos="62000">
                      <a:srgbClr val="2B395F"/>
                    </a:gs>
                    <a:gs pos="88000">
                      <a:srgbClr val="000000"/>
                    </a:gs>
                  </a:gsLst>
                  <a:lin ang="5400000"/>
                </a:gradFill>
                <a:effectLst>
                  <a:outerShdw blurRad="50800" dist="39000" dir="5460000" algn="tl">
                    <a:srgbClr val="000000">
                      <a:alpha val="38000"/>
                    </a:srgbClr>
                  </a:outerShdw>
                </a:effectLst>
                <a:uLnTx/>
                <a:uFillTx/>
                <a:latin typeface="+mn-lt"/>
                <a:ea typeface="+mn-ea"/>
                <a:cs typeface="+mn-cs"/>
              </a:defRPr>
            </a:lvl1pPr>
            <a:lvl2pPr marL="914400" indent="-396875" algn="l" defTabSz="914363" rtl="0" eaLnBrk="1" latinLnBrk="0" hangingPunct="1">
              <a:lnSpc>
                <a:spcPct val="90000"/>
              </a:lnSpc>
              <a:spcBef>
                <a:spcPct val="20000"/>
              </a:spcBef>
              <a:buFontTx/>
              <a:buBlip>
                <a:blip r:embed="rId3"/>
              </a:buBlip>
              <a:defRPr sz="2800" kern="1200">
                <a:solidFill>
                  <a:schemeClr val="tx1"/>
                </a:solidFill>
                <a:latin typeface="+mn-lt"/>
                <a:ea typeface="+mn-ea"/>
                <a:cs typeface="+mn-cs"/>
              </a:defRPr>
            </a:lvl2pPr>
            <a:lvl3pPr marL="1258888" indent="-344488"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3pPr>
            <a:lvl4pPr marL="1604963" indent="-346075"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4pPr>
            <a:lvl5pPr marL="1941513" indent="-336550" algn="l" defTabSz="914363" rtl="0" eaLnBrk="1" latinLnBrk="0" hangingPunct="1">
              <a:lnSpc>
                <a:spcPct val="90000"/>
              </a:lnSpc>
              <a:spcBef>
                <a:spcPct val="20000"/>
              </a:spcBef>
              <a:buFontTx/>
              <a:buBlip>
                <a:blip r:embed="rId3"/>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sz="7200" dirty="0" smtClean="0"/>
              <a:t>The Christian &amp; Technology</a:t>
            </a:r>
            <a:endParaRPr lang="en-US" sz="7200" dirty="0"/>
          </a:p>
        </p:txBody>
      </p:sp>
      <p:pic>
        <p:nvPicPr>
          <p:cNvPr id="7" name="Picture 6" descr="ipadmini.png"/>
          <p:cNvPicPr>
            <a:picLocks noChangeAspect="1"/>
          </p:cNvPicPr>
          <p:nvPr/>
        </p:nvPicPr>
        <p:blipFill>
          <a:blip r:embed="rId4" cstate="print">
            <a:clrChange>
              <a:clrFrom>
                <a:srgbClr val="FFFFFF"/>
              </a:clrFrom>
              <a:clrTo>
                <a:srgbClr val="FFFFFF">
                  <a:alpha val="0"/>
                </a:srgbClr>
              </a:clrTo>
            </a:clrChange>
          </a:blip>
          <a:stretch>
            <a:fillRect/>
          </a:stretch>
        </p:blipFill>
        <p:spPr>
          <a:xfrm flipH="1">
            <a:off x="5486400" y="3886200"/>
            <a:ext cx="2362200" cy="2362200"/>
          </a:xfrm>
          <a:prstGeom prst="rect">
            <a:avLst/>
          </a:prstGeom>
          <a:effectLst>
            <a:outerShdw blurRad="76200" dir="18900000" sy="23000" kx="-1200000" algn="bl" rotWithShape="0">
              <a:prstClr val="black">
                <a:alpha val="20000"/>
              </a:prstClr>
            </a:outerShdw>
          </a:effectLst>
        </p:spPr>
      </p:pic>
      <p:pic>
        <p:nvPicPr>
          <p:cNvPr id="8" name="Picture 7" descr="MacBook_Blk_34_Rt_PRINT-7a3716492c76dbca4b9b1375ac651c51.jpg"/>
          <p:cNvPicPr>
            <a:picLocks noChangeAspect="1"/>
          </p:cNvPicPr>
          <p:nvPr/>
        </p:nvPicPr>
        <p:blipFill>
          <a:blip r:embed="rId5" cstate="print">
            <a:clrChange>
              <a:clrFrom>
                <a:srgbClr val="FFFFFF"/>
              </a:clrFrom>
              <a:clrTo>
                <a:srgbClr val="FFFFFF">
                  <a:alpha val="0"/>
                </a:srgbClr>
              </a:clrTo>
            </a:clrChange>
          </a:blip>
          <a:stretch>
            <a:fillRect/>
          </a:stretch>
        </p:blipFill>
        <p:spPr>
          <a:xfrm>
            <a:off x="1295400" y="3581400"/>
            <a:ext cx="2428311" cy="2428311"/>
          </a:xfrm>
          <a:prstGeom prst="rect">
            <a:avLst/>
          </a:prstGeom>
          <a:effectLst>
            <a:outerShdw blurRad="76200" dir="18900000" sy="23000" kx="-1200000" algn="bl" rotWithShape="0">
              <a:prstClr val="black">
                <a:alpha val="20000"/>
              </a:prstClr>
            </a:outerShdw>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10" presetClass="exit" presetSubtype="0" fill="hold" nodeType="withEffect">
                                  <p:stCondLst>
                                    <p:cond delay="0"/>
                                  </p:stCondLst>
                                  <p:childTnLst>
                                    <p:animEffect transition="out" filter="fade">
                                      <p:cBhvr>
                                        <p:cTn id="28" dur="2000"/>
                                        <p:tgtEl>
                                          <p:spTgt spid="8"/>
                                        </p:tgtEl>
                                      </p:cBhvr>
                                    </p:animEffect>
                                    <p:set>
                                      <p:cBhvr>
                                        <p:cTn id="29" dur="1" fill="hold">
                                          <p:stCondLst>
                                            <p:cond delay="1999"/>
                                          </p:stCondLst>
                                        </p:cTn>
                                        <p:tgtEl>
                                          <p:spTgt spid="8"/>
                                        </p:tgtEl>
                                        <p:attrNameLst>
                                          <p:attrName>style.visibility</p:attrName>
                                        </p:attrNameLst>
                                      </p:cBhvr>
                                      <p:to>
                                        <p:strVal val="hidden"/>
                                      </p:to>
                                    </p:se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20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fade">
                                      <p:cBhvr>
                                        <p:cTn id="37" dur="1000"/>
                                        <p:tgtEl>
                                          <p:spTgt spid="3">
                                            <p:txEl>
                                              <p:pRg st="4" end="4"/>
                                            </p:txEl>
                                          </p:spTgt>
                                        </p:tgtEl>
                                      </p:cBhvr>
                                    </p:animEffect>
                                    <p:anim calcmode="lin" valueType="num">
                                      <p:cBhvr>
                                        <p:cTn id="3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40" presetID="10" presetClass="exit" presetSubtype="0" fill="hold" nodeType="withEffect">
                                  <p:stCondLst>
                                    <p:cond delay="0"/>
                                  </p:stCondLst>
                                  <p:childTnLst>
                                    <p:animEffect transition="out" filter="fade">
                                      <p:cBhvr>
                                        <p:cTn id="41" dur="2000"/>
                                        <p:tgtEl>
                                          <p:spTgt spid="7"/>
                                        </p:tgtEl>
                                      </p:cBhvr>
                                    </p:animEffect>
                                    <p:set>
                                      <p:cBhvr>
                                        <p:cTn id="42" dur="1" fill="hold">
                                          <p:stCondLst>
                                            <p:cond delay="1999"/>
                                          </p:stCondLst>
                                        </p:cTn>
                                        <p:tgtEl>
                                          <p:spTgt spid="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S010286787">
  <a:themeElements>
    <a:clrScheme name="White - blue accents template template">
      <a:dk1>
        <a:srgbClr val="000000"/>
      </a:dk1>
      <a:lt1>
        <a:srgbClr val="FFFFFF"/>
      </a:lt1>
      <a:dk2>
        <a:srgbClr val="1D4775"/>
      </a:dk2>
      <a:lt2>
        <a:srgbClr val="FEF194"/>
      </a:lt2>
      <a:accent1>
        <a:srgbClr val="FFC000"/>
      </a:accent1>
      <a:accent2>
        <a:srgbClr val="3497AE"/>
      </a:accent2>
      <a:accent3>
        <a:srgbClr val="DF8045"/>
      </a:accent3>
      <a:accent4>
        <a:srgbClr val="7DCC2E"/>
      </a:accent4>
      <a:accent5>
        <a:srgbClr val="FF9929"/>
      </a:accent5>
      <a:accent6>
        <a:srgbClr val="A061C3"/>
      </a:accent6>
      <a:hlink>
        <a:srgbClr val="1D4775"/>
      </a:hlink>
      <a:folHlink>
        <a:srgbClr val="1D477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chemeClr val="tx1"/>
            </a:solidFill>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2.xml><?xml version="1.0" encoding="utf-8"?>
<a:theme xmlns:a="http://schemas.openxmlformats.org/drawingml/2006/main" name="White with Courier font for code slides">
  <a:themeElements>
    <a:clrScheme name="Blue Template-Template">
      <a:dk1>
        <a:srgbClr val="000000"/>
      </a:dk1>
      <a:lt1>
        <a:srgbClr val="FFFFFF"/>
      </a:lt1>
      <a:dk2>
        <a:srgbClr val="050595"/>
      </a:dk2>
      <a:lt2>
        <a:srgbClr val="FFFFFF"/>
      </a:lt2>
      <a:accent1>
        <a:srgbClr val="FFC000"/>
      </a:accent1>
      <a:accent2>
        <a:srgbClr val="3497AE"/>
      </a:accent2>
      <a:accent3>
        <a:srgbClr val="DF8045"/>
      </a:accent3>
      <a:accent4>
        <a:srgbClr val="7DCC2E"/>
      </a:accent4>
      <a:accent5>
        <a:srgbClr val="FF9929"/>
      </a:accent5>
      <a:accent6>
        <a:srgbClr val="7D3DA1"/>
      </a:accent6>
      <a:hlink>
        <a:srgbClr val="F3EB4F"/>
      </a:hlink>
      <a:folHlink>
        <a:srgbClr val="7DDD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109728" tIns="54864" rIns="109728" bIns="54864" numCol="1" rtlCol="0" anchor="ctr" anchorCtr="0" compatLnSpc="1">
        <a:prstTxWarp prst="textNoShape">
          <a:avLst/>
        </a:prstTxWarp>
      </a:bodyPr>
      <a:lstStyle>
        <a:defPPr marL="0" marR="0" indent="0" algn="ctr" defTabSz="1096963" rtl="0" eaLnBrk="1" fontAlgn="base" latinLnBrk="0" hangingPunct="1">
          <a:lnSpc>
            <a:spcPct val="100000"/>
          </a:lnSpc>
          <a:spcBef>
            <a:spcPct val="0"/>
          </a:spcBef>
          <a:spcAft>
            <a:spcPct val="0"/>
          </a:spcAft>
          <a:buClrTx/>
          <a:buSzTx/>
          <a:buFontTx/>
          <a:buNone/>
          <a:tabLst/>
          <a:defRPr kumimoji="0" sz="2800" b="0" i="0" u="none" strike="noStrike" cap="none" normalizeH="0" baseline="0" dirty="0" smtClean="0">
            <a:solidFill>
              <a:schemeClr val="tx1"/>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C9C993E-98BE-4E44-9417-2545955503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TS010286787</Template>
  <TotalTime>42</TotalTime>
  <Words>341</Words>
  <Application>Microsoft Office PowerPoint</Application>
  <PresentationFormat>On-screen Show (4:3)</PresentationFormat>
  <Paragraphs>22</Paragraphs>
  <Slides>2</Slides>
  <Notes>2</Notes>
  <HiddenSlides>0</HiddenSlides>
  <MMClips>0</MMClips>
  <ScaleCrop>false</ScaleCrop>
  <HeadingPairs>
    <vt:vector size="4" baseType="variant">
      <vt:variant>
        <vt:lpstr>Theme</vt:lpstr>
      </vt:variant>
      <vt:variant>
        <vt:i4>2</vt:i4>
      </vt:variant>
      <vt:variant>
        <vt:lpstr>Slide Titles</vt:lpstr>
      </vt:variant>
      <vt:variant>
        <vt:i4>2</vt:i4>
      </vt:variant>
    </vt:vector>
  </HeadingPairs>
  <TitlesOfParts>
    <vt:vector size="4" baseType="lpstr">
      <vt:lpstr>TS010286787</vt:lpstr>
      <vt:lpstr>White with Courier font for code slides</vt:lpstr>
      <vt:lpstr>Slide 1</vt:lpstr>
      <vt:lpstr>Slide 2</vt:lpstr>
    </vt:vector>
  </TitlesOfParts>
  <Company>Olsen Park church of Christ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OlsenParkLaptop</dc:creator>
  <cp:keywords/>
  <cp:lastModifiedBy>OlsenParkLaptop</cp:lastModifiedBy>
  <cp:revision>6</cp:revision>
  <dcterms:created xsi:type="dcterms:W3CDTF">2012-12-09T04:15:04Z</dcterms:created>
  <dcterms:modified xsi:type="dcterms:W3CDTF">2012-12-18T20:19:26Z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TC102867879990</vt:lpwstr>
  </property>
</Properties>
</file>