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Default Extension="jpeg" ContentType="image/jpeg"/>
  <Default Extension="xml" ContentType="application/xml"/>
  <Override PartName="/ppt/slideLayouts/slideLayout16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764" r:id="rId1"/>
  </p:sldMasterIdLst>
  <p:sldIdLst>
    <p:sldId id="256" r:id="rId2"/>
    <p:sldId id="257" r:id="rId3"/>
    <p:sldId id="259" r:id="rId4"/>
    <p:sldId id="258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000000"/>
    <a:srgbClr val="000080"/>
    <a:srgbClr val="384DA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horzBarState="maximized">
    <p:restoredLeft sz="15620"/>
    <p:restoredTop sz="94660"/>
  </p:normalViewPr>
  <p:slideViewPr>
    <p:cSldViewPr snapToGrid="0" snapToObjects="1">
      <p:cViewPr varScale="1">
        <p:scale>
          <a:sx n="123" d="100"/>
          <a:sy n="123" d="100"/>
        </p:scale>
        <p:origin x="-36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ireframeOverlay-Home.png"/>
          <p:cNvPicPr>
            <a:picLocks noChangeAspect="1"/>
          </p:cNvPicPr>
          <p:nvPr/>
        </p:nvPicPr>
        <p:blipFill>
          <a:blip r:embed="rId2"/>
          <a:srcRect t="-93973"/>
          <a:stretch>
            <a:fillRect/>
          </a:stretch>
        </p:blipFill>
        <p:spPr>
          <a:xfrm>
            <a:off x="179294" y="1743295"/>
            <a:ext cx="8787384" cy="4752629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11" name="Rectangle 10"/>
          <p:cNvSpPr/>
          <p:nvPr userDrawn="1"/>
        </p:nvSpPr>
        <p:spPr>
          <a:xfrm>
            <a:off x="179294" y="1743295"/>
            <a:ext cx="8736106" cy="4752629"/>
          </a:xfrm>
          <a:prstGeom prst="rect">
            <a:avLst/>
          </a:prstGeom>
          <a:solidFill>
            <a:srgbClr val="000080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7513" y="2168338"/>
            <a:ext cx="8307387" cy="1619250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7513" y="3810000"/>
            <a:ext cx="8307387" cy="753036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DCFC-7220-5647-A8E0-3C22FCA4F38A}" type="datetimeFigureOut">
              <a:rPr lang="en-US" smtClean="0"/>
              <a:pPr/>
              <a:t>11/14/13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82000" y="1219200"/>
            <a:ext cx="533400" cy="365125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ireframeOverlay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4" y="1179576"/>
            <a:ext cx="8787384" cy="1440702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925" y="2756646"/>
            <a:ext cx="8308975" cy="349175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DCFC-7220-5647-A8E0-3C22FCA4F38A}" type="datetimeFigureOut">
              <a:rPr lang="en-US" smtClean="0"/>
              <a:pPr/>
              <a:t>11/14/13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9906E-E64F-B442-99D1-5F40B61330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reframeOverlay-TCFull.png"/>
          <p:cNvPicPr>
            <a:picLocks noChangeAspect="1"/>
          </p:cNvPicPr>
          <p:nvPr/>
        </p:nvPicPr>
        <p:blipFill>
          <a:blip r:embed="rId2"/>
          <a:srcRect l="-198711"/>
          <a:stretch>
            <a:fillRect/>
          </a:stretch>
        </p:blipFill>
        <p:spPr>
          <a:xfrm>
            <a:off x="177999" y="1179576"/>
            <a:ext cx="8788373" cy="5276088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tx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Tx/>
              <a:defRPr>
                <a:solidFill>
                  <a:schemeClr val="bg1"/>
                </a:solidFill>
              </a:defRPr>
            </a:lvl1pPr>
            <a:lvl2pPr>
              <a:buClr>
                <a:schemeClr val="bg1">
                  <a:lumMod val="75000"/>
                </a:schemeClr>
              </a:buClr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>
                <a:schemeClr val="bg1">
                  <a:lumMod val="75000"/>
                </a:schemeClr>
              </a:buClr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DCFC-7220-5647-A8E0-3C22FCA4F38A}" type="datetimeFigureOut">
              <a:rPr lang="en-US" smtClean="0"/>
              <a:pPr/>
              <a:t>11/14/13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9906E-E64F-B442-99D1-5F40B61330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ireframeOverlay-SectionH.png"/>
          <p:cNvPicPr>
            <a:picLocks noChangeAspect="1"/>
          </p:cNvPicPr>
          <p:nvPr/>
        </p:nvPicPr>
        <p:blipFill>
          <a:blip r:embed="rId2"/>
          <a:srcRect r="-91875"/>
          <a:stretch>
            <a:fillRect/>
          </a:stretch>
        </p:blipFill>
        <p:spPr>
          <a:xfrm>
            <a:off x="182880" y="1179576"/>
            <a:ext cx="8785105" cy="5276088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3429000"/>
            <a:ext cx="6591300" cy="1371600"/>
          </a:xfrm>
        </p:spPr>
        <p:txBody>
          <a:bodyPr anchor="b" anchorCtr="0"/>
          <a:lstStyle>
            <a:lvl1pPr algn="r">
              <a:defRPr sz="48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4800599"/>
            <a:ext cx="6591300" cy="1066801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3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DCFC-7220-5647-A8E0-3C22FCA4F38A}" type="datetimeFigureOut">
              <a:rPr lang="en-US" smtClean="0"/>
              <a:pPr/>
              <a:t>11/14/13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9906E-E64F-B442-99D1-5F40B61330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reframeOverlay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4" y="1179576"/>
            <a:ext cx="8787384" cy="1440702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6859" y="2770188"/>
            <a:ext cx="3840480" cy="3464765"/>
          </a:xfrm>
        </p:spPr>
        <p:txBody>
          <a:bodyPr>
            <a:normAutofit/>
          </a:bodyPr>
          <a:lstStyle>
            <a:lvl1pPr>
              <a:spcBef>
                <a:spcPts val="1800"/>
              </a:spcBef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3214" y="2770188"/>
            <a:ext cx="3840480" cy="3464765"/>
          </a:xfrm>
        </p:spPr>
        <p:txBody>
          <a:bodyPr>
            <a:normAutofit/>
          </a:bodyPr>
          <a:lstStyle>
            <a:lvl1pPr>
              <a:spcBef>
                <a:spcPts val="1800"/>
              </a:spcBef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DCFC-7220-5647-A8E0-3C22FCA4F38A}" type="datetimeFigureOut">
              <a:rPr lang="en-US" smtClean="0"/>
              <a:pPr/>
              <a:t>11/14/13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9906E-E64F-B442-99D1-5F40B61330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wireframeOverlay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4" y="1179576"/>
            <a:ext cx="8787384" cy="1440702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6859" y="2675964"/>
            <a:ext cx="3840480" cy="645459"/>
          </a:xfrm>
        </p:spPr>
        <p:txBody>
          <a:bodyPr anchor="ctr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24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6859" y="3307976"/>
            <a:ext cx="3840480" cy="2925762"/>
          </a:xfrm>
        </p:spPr>
        <p:txBody>
          <a:bodyPr>
            <a:normAutofit/>
          </a:bodyPr>
          <a:lstStyle>
            <a:lvl1pPr>
              <a:spcBef>
                <a:spcPts val="1800"/>
              </a:spcBef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3752" y="2675964"/>
            <a:ext cx="3840480" cy="645459"/>
          </a:xfrm>
        </p:spPr>
        <p:txBody>
          <a:bodyPr anchor="ctr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24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3752" y="3307976"/>
            <a:ext cx="3840480" cy="2925762"/>
          </a:xfrm>
        </p:spPr>
        <p:txBody>
          <a:bodyPr>
            <a:normAutofit/>
          </a:bodyPr>
          <a:lstStyle>
            <a:lvl1pPr>
              <a:spcBef>
                <a:spcPts val="1800"/>
              </a:spcBef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DCFC-7220-5647-A8E0-3C22FCA4F38A}" type="datetimeFigureOut">
              <a:rPr lang="en-US" smtClean="0"/>
              <a:pPr/>
              <a:t>11/14/13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9906E-E64F-B442-99D1-5F40B61330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wireframeOverlay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4" y="1179576"/>
            <a:ext cx="8787384" cy="1440702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DCFC-7220-5647-A8E0-3C22FCA4F38A}" type="datetimeFigureOut">
              <a:rPr lang="en-US" smtClean="0"/>
              <a:pPr/>
              <a:t>11/14/13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9906E-E64F-B442-99D1-5F40B61330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DCFC-7220-5647-A8E0-3C22FCA4F38A}" type="datetimeFigureOut">
              <a:rPr lang="en-US" smtClean="0"/>
              <a:pPr/>
              <a:t>11/14/13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9906E-E64F-B442-99D1-5F40B61330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reframeOverlay-ContentCap.png"/>
          <p:cNvPicPr>
            <a:picLocks noChangeAspect="1"/>
          </p:cNvPicPr>
          <p:nvPr/>
        </p:nvPicPr>
        <p:blipFill>
          <a:blip r:embed="rId2"/>
          <a:srcRect b="-135871"/>
          <a:stretch>
            <a:fillRect/>
          </a:stretch>
        </p:blipFill>
        <p:spPr>
          <a:xfrm>
            <a:off x="182880" y="1179575"/>
            <a:ext cx="4228522" cy="5274037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tx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859" y="1680882"/>
            <a:ext cx="3697941" cy="1162050"/>
          </a:xfrm>
        </p:spPr>
        <p:txBody>
          <a:bodyPr anchor="b"/>
          <a:lstStyle>
            <a:lvl1pPr algn="l"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12341" y="1600200"/>
            <a:ext cx="4101353" cy="4652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859" y="2837329"/>
            <a:ext cx="3697941" cy="3415834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2000"/>
              </a:spcBef>
              <a:buClr>
                <a:schemeClr val="tx1">
                  <a:lumMod val="50000"/>
                  <a:lumOff val="50000"/>
                </a:schemeClr>
              </a:buClr>
              <a:buSzPct val="70000"/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DCFC-7220-5647-A8E0-3C22FCA4F38A}" type="datetimeFigureOut">
              <a:rPr lang="en-US" smtClean="0"/>
              <a:pPr/>
              <a:t>11/14/13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wireframeOverlay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4" y="1179576"/>
            <a:ext cx="8787384" cy="1440702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859" y="1466850"/>
            <a:ext cx="8308039" cy="1128432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07224" y="2623296"/>
            <a:ext cx="4717676" cy="383129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0213" y="2770187"/>
            <a:ext cx="3429093" cy="35768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DCFC-7220-5647-A8E0-3C22FCA4F38A}" type="datetimeFigureOut">
              <a:rPr lang="en-US" smtClean="0"/>
              <a:pPr/>
              <a:t>11/14/13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9906E-E64F-B442-99D1-5F40B61330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wireframeOverlay-PCVertical.png"/>
          <p:cNvPicPr>
            <a:picLocks noChangeAspect="1"/>
          </p:cNvPicPr>
          <p:nvPr/>
        </p:nvPicPr>
        <p:blipFill>
          <a:blip r:embed="rId2"/>
          <a:srcRect b="-123309"/>
          <a:stretch>
            <a:fillRect/>
          </a:stretch>
        </p:blipFill>
        <p:spPr>
          <a:xfrm>
            <a:off x="182880" y="1179575"/>
            <a:ext cx="5133975" cy="5275013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tx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859" y="1680882"/>
            <a:ext cx="4313891" cy="1162050"/>
          </a:xfrm>
        </p:spPr>
        <p:txBody>
          <a:bodyPr anchor="b"/>
          <a:lstStyle>
            <a:lvl1pPr algn="l"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859" y="2837329"/>
            <a:ext cx="4313891" cy="341583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DCFC-7220-5647-A8E0-3C22FCA4F38A}" type="datetimeFigureOut">
              <a:rPr lang="en-US" smtClean="0"/>
              <a:pPr/>
              <a:t>11/14/13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5298140" y="1169894"/>
            <a:ext cx="3671047" cy="527608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82880" y="1169894"/>
            <a:ext cx="8787384" cy="2106706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859" y="3329268"/>
            <a:ext cx="8346141" cy="1014132"/>
          </a:xfrm>
        </p:spPr>
        <p:txBody>
          <a:bodyPr anchor="b"/>
          <a:lstStyle>
            <a:lvl1pPr algn="l"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859" y="4343399"/>
            <a:ext cx="8346141" cy="1909763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DCFC-7220-5647-A8E0-3C22FCA4F38A}" type="datetimeFigureOut">
              <a:rPr lang="en-US" smtClean="0"/>
              <a:pPr/>
              <a:t>11/14/13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82880" y="3281082"/>
            <a:ext cx="8787384" cy="3174582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tx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wireframeOverlay-PCVertical.png"/>
          <p:cNvPicPr>
            <a:picLocks noChangeAspect="1"/>
          </p:cNvPicPr>
          <p:nvPr/>
        </p:nvPicPr>
        <p:blipFill>
          <a:blip r:embed="rId2"/>
          <a:srcRect b="-123309"/>
          <a:stretch>
            <a:fillRect/>
          </a:stretch>
        </p:blipFill>
        <p:spPr>
          <a:xfrm>
            <a:off x="3835212" y="1179575"/>
            <a:ext cx="5133975" cy="5275013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tx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0" y="1680882"/>
            <a:ext cx="4313891" cy="1162050"/>
          </a:xfrm>
        </p:spPr>
        <p:txBody>
          <a:bodyPr anchor="b"/>
          <a:lstStyle>
            <a:lvl1pPr algn="l"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1000" y="2837329"/>
            <a:ext cx="4313891" cy="341583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DCFC-7220-5647-A8E0-3C22FCA4F38A}" type="datetimeFigureOut">
              <a:rPr lang="en-US" smtClean="0"/>
              <a:pPr/>
              <a:t>11/14/13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182880" y="1179576"/>
            <a:ext cx="3671047" cy="220531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0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2015983" y="3383280"/>
            <a:ext cx="1837944" cy="3072384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6"/>
          </p:nvPr>
        </p:nvSpPr>
        <p:spPr>
          <a:xfrm>
            <a:off x="182880" y="3383280"/>
            <a:ext cx="1837944" cy="3072384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82000" y="1219200"/>
            <a:ext cx="533400" cy="365125"/>
          </a:xfrm>
        </p:spPr>
        <p:txBody>
          <a:bodyPr/>
          <a:lstStyle/>
          <a:p>
            <a:fld id="{88F9906E-E64F-B442-99D1-5F40B61330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ireframeOverlay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4" y="1179576"/>
            <a:ext cx="8787384" cy="1440702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DCFC-7220-5647-A8E0-3C22FCA4F38A}" type="datetimeFigureOut">
              <a:rPr lang="en-US" smtClean="0"/>
              <a:pPr/>
              <a:t>11/14/13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9906E-E64F-B442-99D1-5F40B61330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ireframeOverlay-VerticalTC.png"/>
          <p:cNvPicPr>
            <a:picLocks noChangeAspect="1"/>
          </p:cNvPicPr>
          <p:nvPr/>
        </p:nvPicPr>
        <p:blipFill>
          <a:blip r:embed="rId2"/>
          <a:srcRect t="-93650"/>
          <a:stretch>
            <a:fillRect/>
          </a:stretch>
        </p:blipFill>
        <p:spPr>
          <a:xfrm>
            <a:off x="7445188" y="1178128"/>
            <a:ext cx="1524000" cy="5275339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40705" y="1398494"/>
            <a:ext cx="1447800" cy="484990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17513" y="1398494"/>
            <a:ext cx="6669087" cy="484990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DCFC-7220-5647-A8E0-3C22FCA4F38A}" type="datetimeFigureOut">
              <a:rPr lang="en-US" smtClean="0"/>
              <a:pPr/>
              <a:t>11/14/13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9906E-E64F-B442-99D1-5F40B61330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BDCFC-7220-5647-A8E0-3C22FCA4F38A}" type="datetimeFigureOut">
              <a:rPr lang="en-US" smtClean="0"/>
              <a:pPr/>
              <a:t>11/14/13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9906E-E64F-B442-99D1-5F40B613300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82880" y="1179576"/>
            <a:ext cx="8787384" cy="5276088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tx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DirectionalButtons-LeftOnlyOnl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7488" y="538163"/>
            <a:ext cx="752475" cy="352425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5925" y="1456765"/>
            <a:ext cx="8308975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5925" y="2770188"/>
            <a:ext cx="8308975" cy="34782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0105" y="6454588"/>
            <a:ext cx="239805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44BDCFC-7220-5647-A8E0-3C22FCA4F38A}" type="datetimeFigureOut">
              <a:rPr lang="en-US" smtClean="0"/>
              <a:pPr/>
              <a:t>11/14/13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976" y="6454588"/>
            <a:ext cx="3657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00" y="12192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8F9906E-E64F-B442-99D1-5F40B613300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  <p:sldLayoutId id="2147483779" r:id="rId15"/>
    <p:sldLayoutId id="2147483780" r:id="rId16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tx1">
            <a:lumMod val="50000"/>
            <a:lumOff val="50000"/>
          </a:schemeClr>
        </a:buClr>
        <a:buSzPct val="70000"/>
        <a:buFont typeface="Wingdings" pitchFamily="2" charset="2"/>
        <a:buChar char="l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tx1">
            <a:lumMod val="85000"/>
            <a:lumOff val="15000"/>
          </a:schemeClr>
        </a:buClr>
        <a:buSzPct val="70000"/>
        <a:buFont typeface="Wingdings" pitchFamily="2" charset="2"/>
        <a:buChar char="l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tx1">
            <a:lumMod val="50000"/>
            <a:lumOff val="50000"/>
          </a:schemeClr>
        </a:buClr>
        <a:buSzPct val="70000"/>
        <a:buFont typeface="Wingdings" pitchFamily="2" charset="2"/>
        <a:buChar char="l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tx1">
            <a:lumMod val="85000"/>
            <a:lumOff val="15000"/>
          </a:schemeClr>
        </a:buClr>
        <a:buSzPct val="70000"/>
        <a:buFont typeface="Wingdings" pitchFamily="2" charset="2"/>
        <a:buChar char="l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tx1">
            <a:lumMod val="50000"/>
            <a:lumOff val="50000"/>
          </a:schemeClr>
        </a:buClr>
        <a:buSzPct val="70000"/>
        <a:buFont typeface="Wingdings" pitchFamily="2" charset="2"/>
        <a:buChar char="l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7513" y="0"/>
            <a:ext cx="8307387" cy="1711158"/>
          </a:xfrm>
        </p:spPr>
        <p:txBody>
          <a:bodyPr/>
          <a:lstStyle/>
          <a:p>
            <a:pPr algn="l">
              <a:lnSpc>
                <a:spcPct val="70000"/>
              </a:lnSpc>
            </a:pPr>
            <a:r>
              <a:rPr lang="en-US" sz="6000" b="1" dirty="0" smtClean="0">
                <a:solidFill>
                  <a:srgbClr val="384DA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Attached to God</a:t>
            </a:r>
            <a:r>
              <a:rPr lang="en-US" b="1" dirty="0" smtClean="0">
                <a:solidFill>
                  <a:srgbClr val="384DA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en-US" b="1" dirty="0" smtClean="0">
                <a:solidFill>
                  <a:srgbClr val="384DA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b="1" dirty="0" smtClean="0">
                <a:solidFill>
                  <a:srgbClr val="384DA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	</a:t>
            </a:r>
            <a:r>
              <a:rPr lang="en-US" sz="3600" b="1" dirty="0" smtClean="0">
                <a:solidFill>
                  <a:srgbClr val="384DA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(Deuteronomy 7:6-11)</a:t>
            </a:r>
            <a:endParaRPr lang="en-US" sz="3600" b="1" dirty="0">
              <a:solidFill>
                <a:srgbClr val="384DA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5" name="Picture 4" descr="attachment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780462" y="423779"/>
            <a:ext cx="1625600" cy="1625600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17513" y="2279075"/>
            <a:ext cx="830738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4488" indent="-344488"/>
            <a:r>
              <a:rPr lang="en-US" sz="3600" b="1" dirty="0" smtClean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•	Statement of the special relationship God had with Israel (</a:t>
            </a:r>
            <a:r>
              <a:rPr lang="en-US" sz="3600" b="1" dirty="0" err="1" smtClean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v</a:t>
            </a:r>
            <a:r>
              <a:rPr lang="en-US" sz="3600" b="1" dirty="0" smtClean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. 6). </a:t>
            </a:r>
          </a:p>
          <a:p>
            <a:pPr marL="344488" indent="-344488"/>
            <a:r>
              <a:rPr lang="en-US" sz="3600" b="1" dirty="0" smtClean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•	The reason God “set His love” upon them (</a:t>
            </a:r>
            <a:r>
              <a:rPr lang="en-US" sz="3600" b="1" dirty="0" err="1" smtClean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v</a:t>
            </a:r>
            <a:r>
              <a:rPr lang="en-US" sz="3600" b="1" dirty="0" smtClean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. 7-8).</a:t>
            </a:r>
          </a:p>
          <a:p>
            <a:pPr marL="344488" indent="-344488"/>
            <a:r>
              <a:rPr lang="en-US" sz="3600" b="1" dirty="0" smtClean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•	Statement of His nature (</a:t>
            </a:r>
            <a:r>
              <a:rPr lang="en-US" sz="3600" b="1" dirty="0" err="1" smtClean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v</a:t>
            </a:r>
            <a:r>
              <a:rPr lang="en-US" sz="3600" b="1" dirty="0" smtClean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. 9-10). </a:t>
            </a:r>
          </a:p>
          <a:p>
            <a:pPr marL="344488" indent="-344488"/>
            <a:r>
              <a:rPr lang="en-US" sz="3600" b="1" dirty="0" smtClean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•	What this was to mean to them (</a:t>
            </a:r>
            <a:r>
              <a:rPr lang="en-US" sz="3600" b="1" dirty="0" err="1" smtClean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v</a:t>
            </a:r>
            <a:r>
              <a:rPr lang="en-US" sz="3600" b="1" dirty="0" smtClean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. 11).</a:t>
            </a:r>
            <a:endParaRPr lang="en-US" sz="3600" b="1" dirty="0">
              <a:solidFill>
                <a:schemeClr val="bg1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uild="p" bldLvl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7513" y="0"/>
            <a:ext cx="8307387" cy="1711158"/>
          </a:xfrm>
        </p:spPr>
        <p:txBody>
          <a:bodyPr/>
          <a:lstStyle/>
          <a:p>
            <a:pPr algn="l">
              <a:lnSpc>
                <a:spcPct val="70000"/>
              </a:lnSpc>
            </a:pPr>
            <a:r>
              <a:rPr lang="en-US" sz="6000" b="1" dirty="0" smtClean="0">
                <a:solidFill>
                  <a:srgbClr val="384DA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Attached to God</a:t>
            </a:r>
            <a:r>
              <a:rPr lang="en-US" b="1" dirty="0" smtClean="0">
                <a:solidFill>
                  <a:srgbClr val="384DA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en-US" b="1" dirty="0" smtClean="0">
                <a:solidFill>
                  <a:srgbClr val="384DA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b="1" dirty="0" smtClean="0">
                <a:solidFill>
                  <a:srgbClr val="384DA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	</a:t>
            </a:r>
            <a:r>
              <a:rPr lang="en-US" sz="3600" b="1" dirty="0" smtClean="0">
                <a:solidFill>
                  <a:srgbClr val="384DA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(Deuteronomy 7:6-11)</a:t>
            </a:r>
            <a:endParaRPr lang="en-US" sz="3600" b="1" dirty="0">
              <a:solidFill>
                <a:srgbClr val="384DA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5" name="Picture 4" descr="attachment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780462" y="423779"/>
            <a:ext cx="1625600" cy="1625600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17513" y="2049379"/>
            <a:ext cx="8307387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4488" indent="-344488"/>
            <a:r>
              <a:rPr lang="en-US" sz="3600" b="1" dirty="0" smtClean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I. The Meaning of “Set His Love.” </a:t>
            </a:r>
          </a:p>
          <a:p>
            <a:pPr marL="801688" lvl="1" indent="-344488"/>
            <a:r>
              <a:rPr lang="en-US" sz="3200" b="1" dirty="0" smtClean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•	“set love” (</a:t>
            </a:r>
            <a:r>
              <a:rPr lang="en-US" sz="3200" b="1" dirty="0" err="1" smtClean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v</a:t>
            </a:r>
            <a:r>
              <a:rPr lang="en-US" sz="3200" b="1" dirty="0" smtClean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. 7) Heb. </a:t>
            </a:r>
            <a:r>
              <a:rPr lang="en-US" sz="3200" b="1" i="1" dirty="0" err="1" smtClean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chashaq</a:t>
            </a:r>
            <a:r>
              <a:rPr lang="en-US" sz="3200" b="1" i="1" dirty="0" smtClean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, </a:t>
            </a:r>
            <a:r>
              <a:rPr lang="en-US" sz="3200" b="1" dirty="0" smtClean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lit. “to be attached to.”</a:t>
            </a:r>
          </a:p>
          <a:p>
            <a:pPr marL="971550" lvl="1" indent="-514350">
              <a:buAutoNum type="alphaUcPeriod"/>
            </a:pPr>
            <a:r>
              <a:rPr lang="en-US" sz="3200" b="1" dirty="0" smtClean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Later in Deuteronomy (Deut. 10:12-15).</a:t>
            </a:r>
          </a:p>
          <a:p>
            <a:pPr marL="971550" lvl="1" indent="-514350">
              <a:buAutoNum type="alphaUcPeriod"/>
            </a:pPr>
            <a:r>
              <a:rPr lang="en-US" sz="3200" b="1" dirty="0" smtClean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Literal Meaning. “Bands” of silver (Exod. 27:16-17 cf. 38:17, 28). A form of this word also “bands” (or “fillets”)—(Exod. 27:10-11; 36:38; 38:10, 11, 12; 17, 19). </a:t>
            </a:r>
            <a:endParaRPr lang="en-US" sz="3200" b="1" dirty="0">
              <a:solidFill>
                <a:schemeClr val="bg1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7513" y="0"/>
            <a:ext cx="8307387" cy="1711158"/>
          </a:xfrm>
        </p:spPr>
        <p:txBody>
          <a:bodyPr/>
          <a:lstStyle/>
          <a:p>
            <a:pPr algn="l">
              <a:lnSpc>
                <a:spcPct val="70000"/>
              </a:lnSpc>
            </a:pPr>
            <a:r>
              <a:rPr lang="en-US" sz="6000" b="1" dirty="0" smtClean="0">
                <a:solidFill>
                  <a:srgbClr val="384DA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Attached to God</a:t>
            </a:r>
            <a:r>
              <a:rPr lang="en-US" b="1" dirty="0" smtClean="0">
                <a:solidFill>
                  <a:srgbClr val="384DA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en-US" b="1" dirty="0" smtClean="0">
                <a:solidFill>
                  <a:srgbClr val="384DA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b="1" dirty="0" smtClean="0">
                <a:solidFill>
                  <a:srgbClr val="384DA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	</a:t>
            </a:r>
            <a:r>
              <a:rPr lang="en-US" sz="3600" b="1" dirty="0" smtClean="0">
                <a:solidFill>
                  <a:srgbClr val="384DA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(Deuteronomy 7:6-11)</a:t>
            </a:r>
            <a:endParaRPr lang="en-US" sz="3600" b="1" dirty="0">
              <a:solidFill>
                <a:srgbClr val="384DA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5" name="Picture 4" descr="attachment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780462" y="423779"/>
            <a:ext cx="1625600" cy="1625600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17513" y="2049379"/>
            <a:ext cx="8307387" cy="3108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4488" indent="-344488"/>
            <a:r>
              <a:rPr lang="en-US" sz="3600" b="1" dirty="0" smtClean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II. Emotional Attachment.</a:t>
            </a:r>
          </a:p>
          <a:p>
            <a:pPr marL="801688" lvl="1" indent="-344488"/>
            <a:r>
              <a:rPr lang="en-US" sz="3200" b="1" dirty="0" smtClean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A.	</a:t>
            </a:r>
            <a:r>
              <a:rPr lang="en-US" sz="3200" b="1" dirty="0" err="1" smtClean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Shechem</a:t>
            </a:r>
            <a:r>
              <a:rPr lang="en-US" sz="3200" b="1" dirty="0" smtClean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was attached to Dinah (Gen. 34:6-10).</a:t>
            </a:r>
          </a:p>
          <a:p>
            <a:pPr marL="801688" lvl="1" indent="-344488"/>
            <a:r>
              <a:rPr lang="en-US" sz="3200" b="1" dirty="0" smtClean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B.	The Israelite might become attached to a captive woman taken in war (Deut. 21:10-14). </a:t>
            </a:r>
            <a:endParaRPr lang="en-US" sz="3200" b="1" dirty="0">
              <a:solidFill>
                <a:schemeClr val="bg1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7513" y="0"/>
            <a:ext cx="8307387" cy="1711158"/>
          </a:xfrm>
        </p:spPr>
        <p:txBody>
          <a:bodyPr/>
          <a:lstStyle/>
          <a:p>
            <a:pPr algn="l">
              <a:lnSpc>
                <a:spcPct val="70000"/>
              </a:lnSpc>
            </a:pPr>
            <a:r>
              <a:rPr lang="en-US" sz="6000" b="1" dirty="0" smtClean="0">
                <a:solidFill>
                  <a:srgbClr val="384DA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Attached to God</a:t>
            </a:r>
            <a:r>
              <a:rPr lang="en-US" b="1" dirty="0" smtClean="0">
                <a:solidFill>
                  <a:srgbClr val="384DA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en-US" b="1" dirty="0" smtClean="0">
                <a:solidFill>
                  <a:srgbClr val="384DA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b="1" dirty="0" smtClean="0">
                <a:solidFill>
                  <a:srgbClr val="384DA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	</a:t>
            </a:r>
            <a:r>
              <a:rPr lang="en-US" sz="3600" b="1" dirty="0" smtClean="0">
                <a:solidFill>
                  <a:srgbClr val="384DA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(Deuteronomy 7:6-11)</a:t>
            </a:r>
            <a:endParaRPr lang="en-US" sz="3600" b="1" dirty="0">
              <a:solidFill>
                <a:srgbClr val="384DA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5" name="Picture 4" descr="attachment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780462" y="423779"/>
            <a:ext cx="1625600" cy="1625600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17513" y="2049379"/>
            <a:ext cx="8307387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4488" indent="-344488"/>
            <a:r>
              <a:rPr lang="en-US" sz="3600" b="1" dirty="0" smtClean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II. Emotional Attachment.</a:t>
            </a:r>
            <a:r>
              <a:rPr lang="en-US" sz="3200" b="1" dirty="0" smtClean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</a:t>
            </a:r>
          </a:p>
          <a:p>
            <a:pPr marL="801688" lvl="1" indent="-344488"/>
            <a:r>
              <a:rPr lang="en-US" sz="3200" b="1" dirty="0" smtClean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C.	Solomon desired (i.e. became attached to the idea) to build in Jerusalem (2 Chron. 8:1-6; cf. 1 Kings 9:19). A form of </a:t>
            </a:r>
            <a:r>
              <a:rPr lang="en-US" sz="3200" b="1" i="1" dirty="0" err="1" smtClean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chashaq</a:t>
            </a:r>
            <a:r>
              <a:rPr lang="en-US" sz="3200" b="1" i="1" dirty="0" smtClean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is used in this sense four times in </a:t>
            </a:r>
            <a:r>
              <a:rPr lang="en-US" sz="3200" b="1" dirty="0" err="1" smtClean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Scriputre</a:t>
            </a:r>
            <a:r>
              <a:rPr lang="en-US" sz="3200" b="1" dirty="0" smtClean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(1 Kings 9:1, 19; 2 Chron. 8:6; Isa. 21:4).</a:t>
            </a:r>
          </a:p>
          <a:p>
            <a:pPr marL="801688" lvl="1" indent="-344488"/>
            <a:r>
              <a:rPr lang="en-US" sz="3200" b="1" dirty="0" smtClean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D.	This is the sense that is used in Deuteronomy 7:7. </a:t>
            </a:r>
            <a:endParaRPr lang="en-US" sz="3200" b="1" dirty="0">
              <a:solidFill>
                <a:schemeClr val="bg1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7513" y="0"/>
            <a:ext cx="8307387" cy="1711158"/>
          </a:xfrm>
        </p:spPr>
        <p:txBody>
          <a:bodyPr/>
          <a:lstStyle/>
          <a:p>
            <a:pPr algn="l">
              <a:lnSpc>
                <a:spcPct val="70000"/>
              </a:lnSpc>
            </a:pPr>
            <a:r>
              <a:rPr lang="en-US" sz="6000" b="1" dirty="0" smtClean="0">
                <a:solidFill>
                  <a:srgbClr val="384DA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Attached to God</a:t>
            </a:r>
            <a:r>
              <a:rPr lang="en-US" b="1" dirty="0" smtClean="0">
                <a:solidFill>
                  <a:srgbClr val="384DA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en-US" b="1" dirty="0" smtClean="0">
                <a:solidFill>
                  <a:srgbClr val="384DA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b="1" dirty="0" smtClean="0">
                <a:solidFill>
                  <a:srgbClr val="384DA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	</a:t>
            </a:r>
            <a:r>
              <a:rPr lang="en-US" sz="3600" b="1" dirty="0" smtClean="0">
                <a:solidFill>
                  <a:srgbClr val="384DA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(Deuteronomy 7:6-11)</a:t>
            </a:r>
            <a:endParaRPr lang="en-US" sz="3600" b="1" dirty="0">
              <a:solidFill>
                <a:srgbClr val="384DA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5" name="Picture 4" descr="attachment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780462" y="423779"/>
            <a:ext cx="1625600" cy="1625600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17513" y="2302815"/>
            <a:ext cx="8307387" cy="3108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4488" indent="-344488"/>
            <a:r>
              <a:rPr lang="en-US" sz="3600" b="1" dirty="0" smtClean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III. Application. </a:t>
            </a:r>
          </a:p>
          <a:p>
            <a:pPr marL="971550" lvl="1" indent="-514350">
              <a:buAutoNum type="alphaUcPeriod"/>
            </a:pPr>
            <a:r>
              <a:rPr lang="en-US" sz="3200" b="1" dirty="0" smtClean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A.	Israel was to have the same attachment to God (Deut. 7:9-10; Psa. 91:9-16; Matt. 4:6-7).</a:t>
            </a:r>
          </a:p>
          <a:p>
            <a:pPr marL="971550" lvl="1" indent="-514350">
              <a:buAutoNum type="alphaUcPeriod"/>
            </a:pPr>
            <a:r>
              <a:rPr lang="en-US" sz="3200" b="1" dirty="0" smtClean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The Christian is to have this attachment to God (Deut. 7:6-11; 1 Pet. 2:1-10). </a:t>
            </a:r>
            <a:endParaRPr lang="en-US" sz="3200" b="1" dirty="0">
              <a:solidFill>
                <a:schemeClr val="bg1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2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po">
  <a:themeElements>
    <a:clrScheme name="Expo">
      <a:dk1>
        <a:sysClr val="windowText" lastClr="000000"/>
      </a:dk1>
      <a:lt1>
        <a:sysClr val="window" lastClr="FFFFFF"/>
      </a:lt1>
      <a:dk2>
        <a:srgbClr val="263B86"/>
      </a:dk2>
      <a:lt2>
        <a:srgbClr val="76B6F2"/>
      </a:lt2>
      <a:accent1>
        <a:srgbClr val="FBC01E"/>
      </a:accent1>
      <a:accent2>
        <a:srgbClr val="EFE1A2"/>
      </a:accent2>
      <a:accent3>
        <a:srgbClr val="FA8716"/>
      </a:accent3>
      <a:accent4>
        <a:srgbClr val="BE0204"/>
      </a:accent4>
      <a:accent5>
        <a:srgbClr val="640F10"/>
      </a:accent5>
      <a:accent6>
        <a:srgbClr val="7E13E3"/>
      </a:accent6>
      <a:hlink>
        <a:srgbClr val="D2D200"/>
      </a:hlink>
      <a:folHlink>
        <a:srgbClr val="D0B9F8"/>
      </a:folHlink>
    </a:clrScheme>
    <a:fontScheme name="Expo">
      <a:majorFont>
        <a:latin typeface="Calibri"/>
        <a:ea typeface=""/>
        <a:cs typeface=""/>
        <a:font script="Jpan" typeface="ＭＳ ゴシック"/>
      </a:majorFont>
      <a:minorFont>
        <a:latin typeface="Calibri"/>
        <a:ea typeface=""/>
        <a:cs typeface=""/>
        <a:font script="Jpan" typeface="ＭＳ ゴシック"/>
      </a:minorFont>
    </a:fontScheme>
    <a:fmtScheme name="Expo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3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93000"/>
                <a:satMod val="130000"/>
              </a:schemeClr>
            </a:gs>
            <a:gs pos="60000">
              <a:schemeClr val="phClr">
                <a:tint val="80000"/>
                <a:shade val="93000"/>
                <a:satMod val="130000"/>
              </a:schemeClr>
            </a:gs>
            <a:gs pos="100000">
              <a:schemeClr val="phClr">
                <a:tint val="50000"/>
                <a:shade val="94000"/>
                <a:alpha val="100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34925" cap="flat" cmpd="sng" algn="ctr"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8600000" scaled="0"/>
          </a:gra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C0C0C0">
                <a:alpha val="75000"/>
              </a:srgbClr>
            </a:innerShdw>
            <a:outerShdw blurRad="63500" dist="38100" dir="5400000" sx="105000" sy="105000" algn="br" rotWithShape="0">
              <a:srgbClr val="000000">
                <a:alpha val="30000"/>
              </a:srgbClr>
            </a:outerShdw>
          </a:effectLst>
        </a:effectStyle>
        <a:effectStyle>
          <a:effectLst>
            <a:innerShdw blurRad="50800" dist="25400" dir="16200000">
              <a:srgbClr val="C0C0C0">
                <a:alpha val="75000"/>
              </a:srgbClr>
            </a:innerShdw>
            <a:reflection blurRad="63500" stA="40000" endPos="50000" dist="127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Expo.thmx</Template>
  <TotalTime>47</TotalTime>
  <Words>458</Words>
  <Application>Microsoft Macintosh PowerPoint</Application>
  <PresentationFormat>On-screen Show (4:3)</PresentationFormat>
  <Paragraphs>22</Paragraphs>
  <Slides>5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Expo</vt:lpstr>
      <vt:lpstr>Attached to God  (Deuteronomy 7:6-11)</vt:lpstr>
      <vt:lpstr>Attached to God  (Deuteronomy 7:6-11)</vt:lpstr>
      <vt:lpstr>Attached to God  (Deuteronomy 7:6-11)</vt:lpstr>
      <vt:lpstr>Attached to God  (Deuteronomy 7:6-11)</vt:lpstr>
      <vt:lpstr>Attached to God  (Deuteronomy 7:6-11)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Attached to God  (Deuteronomy 7:6-11)</dc:title>
  <dc:creator>Kyle Pope</dc:creator>
  <cp:lastModifiedBy>Kyle Pope</cp:lastModifiedBy>
  <cp:revision>3</cp:revision>
  <dcterms:created xsi:type="dcterms:W3CDTF">2013-11-14T21:39:58Z</dcterms:created>
  <dcterms:modified xsi:type="dcterms:W3CDTF">2013-11-14T21:40:22Z</dcterms:modified>
</cp:coreProperties>
</file>