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259" r:id="rId3"/>
    <p:sldId id="260" r:id="rId4"/>
    <p:sldId id="262" r:id="rId5"/>
    <p:sldId id="261" r:id="rId6"/>
  </p:sldIdLst>
  <p:sldSz cx="9144000" cy="6858000" type="screen4x3"/>
  <p:notesSz cx="6858000" cy="9144000"/>
  <p:embeddedFontLst>
    <p:embeddedFont>
      <p:font typeface="Calibri" pitchFamily="34" charset="0"/>
      <p:regular r:id="rId9"/>
      <p:bold r:id="rId10"/>
      <p:italic r:id="rId11"/>
      <p:boldItalic r:id="rId12"/>
    </p:embeddedFont>
    <p:embeddedFont>
      <p:font typeface="Optima" pitchFamily="2"/>
      <p:regular r:id="rId13"/>
      <p:bold r:id="rId14"/>
      <p:italic r:id="rId15"/>
      <p:boldItalic r:id="rId16"/>
    </p:embeddedFont>
    <p:embeddedFont>
      <p:font typeface="Corbel" pitchFamily="34" charset="0"/>
      <p:regular r:id="rId17"/>
      <p:bold r:id="rId18"/>
      <p:italic r:id="rId19"/>
      <p:boldItalic r:id="rId20"/>
    </p:embeddedFont>
    <p:embeddedFont>
      <p:font typeface="Wingdings 2" pitchFamily="18" charset="2"/>
      <p:regular r:id="rId21"/>
    </p:embeddedFont>
    <p:embeddedFont>
      <p:font typeface="Cambria" pitchFamily="18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8" autoAdjust="0"/>
    <p:restoredTop sz="99676" autoAdjust="0"/>
  </p:normalViewPr>
  <p:slideViewPr>
    <p:cSldViewPr>
      <p:cViewPr varScale="1">
        <p:scale>
          <a:sx n="65" d="100"/>
          <a:sy n="65" d="100"/>
        </p:scale>
        <p:origin x="-8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-2616" y="-8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theme" Target="theme/theme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 dirty="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1/11/08</a:t>
            </a:r>
          </a:p>
          <a:p>
            <a:pPr>
              <a:defRPr/>
            </a:pPr>
            <a:r>
              <a:rPr lang="en-US"/>
              <a:t>Memorial Blvd.</a:t>
            </a:r>
          </a:p>
          <a:p>
            <a:pPr>
              <a:defRPr/>
            </a:pPr>
            <a:r>
              <a:rPr lang="en-US"/>
              <a:t>File: 455</a:t>
            </a:r>
          </a:p>
          <a:p>
            <a:pPr>
              <a:defRPr/>
            </a:pPr>
            <a:r>
              <a:rPr lang="en-US"/>
              <a:t>Chris Reeves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58359D96-609B-CA4C-AC37-682C21ADE3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2761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96EAFF22-0E25-6640-848F-8DC967D0A7DC}" type="datetimeFigureOut">
              <a:rPr lang="en-US"/>
              <a:pPr/>
              <a:t>12/23/2014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fld id="{6B553204-F543-054C-B92F-9C679BC306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671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13651641-8B06-BA4B-B157-E06DD41B7B8D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28AA28D7-A5E4-DA42-B1D6-B76079532EDD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24754748-5B93-974D-AD49-E94D804979B3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C927BA5B-B15F-2C40-9CC8-3070E1FBC2B6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84319CE1-1AB0-424A-A86F-B829A468AD0B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lum bright="-31000" contrast="-40000"/>
          </a:blip>
          <a:stretch>
            <a:fillRect/>
          </a:stretch>
        </p:blipFill>
        <p:spPr>
          <a:xfrm>
            <a:off x="720724" y="1524000"/>
            <a:ext cx="7699376" cy="30638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hardEdge"/>
            <a:bevelB w="114300" prst="hardEdge"/>
          </a:sp3d>
        </p:spPr>
      </p:pic>
      <p:sp>
        <p:nvSpPr>
          <p:cNvPr id="9" name="Rectangle 8"/>
          <p:cNvSpPr/>
          <p:nvPr/>
        </p:nvSpPr>
        <p:spPr>
          <a:xfrm>
            <a:off x="646113" y="1447800"/>
            <a:ext cx="7851775" cy="3200400"/>
          </a:xfrm>
          <a:prstGeom prst="rect">
            <a:avLst/>
          </a:prstGeom>
          <a:noFill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813" y="1537447"/>
            <a:ext cx="7826281" cy="1627093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gradFill>
                  <a:gsLst>
                    <a:gs pos="0">
                      <a:schemeClr val="tx1">
                        <a:lumMod val="85000"/>
                      </a:schemeClr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813" y="3218329"/>
            <a:ext cx="7826281" cy="86061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 2" pitchFamily="18" charset="2"/>
              <a:buNone/>
              <a:defRPr sz="1800" kern="1200">
                <a:gradFill>
                  <a:gsLst>
                    <a:gs pos="0">
                      <a:schemeClr val="tx1">
                        <a:lumMod val="85000"/>
                      </a:schemeClr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29E8A-9364-C848-A825-8E2422DF4A1A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722F9-DDDD-FF4B-9568-6CE28F2F6D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20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3A6C-A533-1341-B0BC-F888D6268414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444F0-BBFA-234F-88CA-C3436C6CAA0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280416" y="1525588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Freeform 19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lum bright="-31000" contrast="-40000"/>
          </a:blip>
          <a:srcRect t="59689"/>
          <a:stretch>
            <a:fillRect/>
          </a:stretch>
        </p:blipFill>
        <p:spPr>
          <a:xfrm>
            <a:off x="720724" y="228600"/>
            <a:ext cx="7699376" cy="12350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hardEdge"/>
            <a:bevelB w="114300" prst="hardEdge"/>
          </a:sp3d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371725" y="381000"/>
            <a:ext cx="4400550" cy="3048000"/>
          </a:xfrm>
          <a:noFill/>
          <a:ln w="44450">
            <a:solidFill>
              <a:schemeClr val="bg1"/>
            </a:solidFill>
            <a:miter lim="800000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1350" y="4146363"/>
            <a:ext cx="7856538" cy="1470025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1350" y="5620871"/>
            <a:ext cx="7856538" cy="614081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16B0-B3DD-B344-8972-0A70F903C951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F0266-8C9E-754D-AC46-591834412D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17059"/>
            <a:ext cx="7772400" cy="165506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b="0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662979"/>
            <a:ext cx="7772400" cy="1500187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ctr" defTabSz="914400" rtl="0" eaLnBrk="1" latinLnBrk="0" hangingPunct="1">
              <a:lnSpc>
                <a:spcPts val="2000"/>
              </a:lnSpc>
              <a:spcBef>
                <a:spcPts val="2000"/>
              </a:spcBef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14A75-5425-AD4C-AD52-E371F96375EB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3F135-7E85-764D-9218-AF711C8FD5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1350" y="1600200"/>
            <a:ext cx="3749040" cy="46513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9501" y="1600200"/>
            <a:ext cx="3749040" cy="46513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4F75C-FDD6-0B4B-9E6F-3579335C7F29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987A62-0AA2-7E45-B873-3D2F073371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280416" y="1525588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Freeform 16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1350" y="1532964"/>
            <a:ext cx="3749040" cy="83371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50" y="2362200"/>
            <a:ext cx="3749040" cy="38893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2601" y="1532964"/>
            <a:ext cx="3749040" cy="83371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2601" y="2362200"/>
            <a:ext cx="3749040" cy="38893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DE428-8959-EF47-937B-111389D4646E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45C54-06B2-324B-9C5C-6E3734569D1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280416" y="1525588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Freeform 10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EA63-9B79-0041-8E45-884E662CC735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C7315-FACD-3344-BB99-20862EA5DC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280416" y="1525588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Freeform 6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Freeform 7"/>
          <p:cNvSpPr/>
          <p:nvPr/>
        </p:nvSpPr>
        <p:spPr>
          <a:xfrm>
            <a:off x="280416" y="1525588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8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Freeform 9"/>
          <p:cNvSpPr/>
          <p:nvPr/>
        </p:nvSpPr>
        <p:spPr>
          <a:xfrm>
            <a:off x="280416" y="1525588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Freeform 10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Freeform 11"/>
          <p:cNvSpPr/>
          <p:nvPr/>
        </p:nvSpPr>
        <p:spPr>
          <a:xfrm>
            <a:off x="280416" y="1525588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Freeform 12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8EDA3-0E56-004B-933A-CF57094A3F13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53774-ED90-AF4A-8850-9C6957F652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340" y="802910"/>
            <a:ext cx="3474720" cy="116205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2010" y="449705"/>
            <a:ext cx="3931920" cy="57813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340" y="2057399"/>
            <a:ext cx="3474720" cy="3733801"/>
          </a:xfrm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C7AEC-CEC2-E441-9F19-20EEF1B34625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08D9-932E-944E-932C-5055816F32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280416" y="258580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8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2856" y="1600200"/>
            <a:ext cx="3931920" cy="56673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1792" y="457200"/>
            <a:ext cx="3474720" cy="5102352"/>
          </a:xfrm>
          <a:noFill/>
          <a:ln w="44450">
            <a:solidFill>
              <a:schemeClr val="bg1"/>
            </a:solidFill>
            <a:miter lim="800000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62856" y="2240280"/>
            <a:ext cx="3931920" cy="210312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C5A19-FEC8-C14C-B268-4462DBB36B36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D401-2626-6647-8F45-8862E202FF2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280416" y="258580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8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2575" y="458788"/>
            <a:ext cx="8577263" cy="3884612"/>
          </a:xfrm>
          <a:noFill/>
          <a:ln w="44450">
            <a:solidFill>
              <a:schemeClr val="bg1"/>
            </a:solidFill>
            <a:miter lim="800000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575" y="4920520"/>
            <a:ext cx="3931920" cy="1353312"/>
          </a:xfrm>
        </p:spPr>
        <p:txBody>
          <a:bodyPr anchor="t" anchorCtr="0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16B0-B3DD-B344-8972-0A70F903C951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F0266-8C9E-754D-AC46-591834412D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/>
          </p:nvPr>
        </p:nvSpPr>
        <p:spPr>
          <a:xfrm>
            <a:off x="4927918" y="4899025"/>
            <a:ext cx="3931920" cy="1352458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300"/>
              </a:spcBef>
              <a:buNone/>
              <a:defRPr sz="12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Freeform 9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4745038" y="458788"/>
            <a:ext cx="4114800" cy="3884612"/>
          </a:xfrm>
          <a:noFill/>
          <a:ln w="44450">
            <a:solidFill>
              <a:schemeClr val="bg1"/>
            </a:solidFill>
            <a:miter lim="800000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2575" y="458788"/>
            <a:ext cx="4114800" cy="3884612"/>
          </a:xfrm>
          <a:noFill/>
          <a:ln w="44450">
            <a:solidFill>
              <a:schemeClr val="bg1"/>
            </a:solidFill>
            <a:miter lim="800000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575" y="4920520"/>
            <a:ext cx="3931920" cy="1353312"/>
          </a:xfrm>
        </p:spPr>
        <p:txBody>
          <a:bodyPr anchor="t" anchorCtr="0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16B0-B3DD-B344-8972-0A70F903C951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F0266-8C9E-754D-AC46-591834412D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/>
          </p:nvPr>
        </p:nvSpPr>
        <p:spPr>
          <a:xfrm>
            <a:off x="4927918" y="4899025"/>
            <a:ext cx="3931920" cy="1352458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300"/>
              </a:spcBef>
              <a:buNone/>
              <a:defRPr sz="12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Freeform 9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575" y="4920520"/>
            <a:ext cx="393192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2575" y="5563458"/>
            <a:ext cx="3931920" cy="652462"/>
          </a:xfrm>
        </p:spPr>
        <p:txBody>
          <a:bodyPr/>
          <a:lstStyle>
            <a:lvl1pPr marL="0" indent="0" algn="l">
              <a:spcBef>
                <a:spcPts val="300"/>
              </a:spcBef>
              <a:buNone/>
              <a:defRPr sz="14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716B0-B3DD-B344-8972-0A70F903C951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F0266-8C9E-754D-AC46-591834412DC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3"/>
          </p:nvPr>
        </p:nvSpPr>
        <p:spPr>
          <a:xfrm>
            <a:off x="4927918" y="4899025"/>
            <a:ext cx="3931920" cy="1352458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300"/>
              </a:spcBef>
              <a:buNone/>
              <a:defRPr sz="12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Freeform 9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Media Placeholder 11"/>
          <p:cNvSpPr>
            <a:spLocks noGrp="1"/>
          </p:cNvSpPr>
          <p:nvPr>
            <p:ph type="media" sz="quarter" idx="14"/>
          </p:nvPr>
        </p:nvSpPr>
        <p:spPr>
          <a:xfrm>
            <a:off x="282575" y="458788"/>
            <a:ext cx="8577263" cy="3849624"/>
          </a:xfrm>
          <a:noFill/>
          <a:ln w="44450">
            <a:solidFill>
              <a:schemeClr val="bg1"/>
            </a:solidFill>
            <a:miter lim="800000"/>
          </a:ln>
          <a:effectLst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none"/>
        </p:style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icon to add media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7E714-E602-6B48-B2D3-4B5212491913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8FCA6-F801-0E49-89CF-980D798F87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280416" y="1525588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Freeform 7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458788"/>
            <a:ext cx="1447800" cy="5792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1350" y="458788"/>
            <a:ext cx="6521450" cy="5792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25B82-BFBF-8942-BD69-46985352FD2D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CE360-2997-7144-8E49-229199D8F5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280416" y="258580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Freeform 7"/>
          <p:cNvSpPr/>
          <p:nvPr/>
        </p:nvSpPr>
        <p:spPr>
          <a:xfrm>
            <a:off x="280416" y="6399213"/>
            <a:ext cx="8558784" cy="0"/>
          </a:xfrm>
          <a:custGeom>
            <a:avLst/>
            <a:gdLst>
              <a:gd name="connsiteX0" fmla="*/ 0 w 8592671"/>
              <a:gd name="connsiteY0" fmla="*/ 0 h 0"/>
              <a:gd name="connsiteX1" fmla="*/ 8592671 w 859267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92671">
                <a:moveTo>
                  <a:pt x="0" y="0"/>
                </a:moveTo>
                <a:lnTo>
                  <a:pt x="8592671" y="0"/>
                </a:lnTo>
              </a:path>
            </a:pathLst>
          </a:custGeom>
          <a:ln w="31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1350" y="107576"/>
            <a:ext cx="7856538" cy="131006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8565" y="1600200"/>
            <a:ext cx="7878788" cy="4639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05200" y="6356350"/>
            <a:ext cx="21336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1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55F716B0-B3DD-B344-8972-0A70F903C951}" type="datetimeFigureOut">
              <a:rPr lang="en-US" smtClean="0"/>
              <a:pPr/>
              <a:t>12/23/2014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0416" y="6356350"/>
            <a:ext cx="28956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1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7620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8E8F0266-8C9E-754D-AC46-591834412DC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Font typeface="Wingdings 2" pitchFamily="18" charset="2"/>
        <a:buChar char="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tx1">
            <a:lumMod val="65000"/>
          </a:schemeClr>
        </a:buClr>
        <a:buFont typeface="Wingdings 2" pitchFamily="18" charset="2"/>
        <a:buChar char="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tx1">
            <a:lumMod val="65000"/>
          </a:schemeClr>
        </a:buClr>
        <a:buFont typeface="Wingdings 2" pitchFamily="18" charset="2"/>
        <a:buChar char="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826281" cy="2743200"/>
          </a:xfrm>
        </p:spPr>
        <p:txBody>
          <a:bodyPr/>
          <a:lstStyle/>
          <a:p>
            <a:r>
              <a:rPr lang="en-US" b="1" dirty="0" smtClean="0"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mbria"/>
                <a:cs typeface="Cambria"/>
              </a:rPr>
              <a:t>“Constant prayer was offered to God for him by the church” </a:t>
            </a:r>
            <a:r>
              <a:rPr lang="en-US" sz="2500" b="1" dirty="0" smtClean="0"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mbria"/>
                <a:cs typeface="Cambria"/>
              </a:rPr>
              <a:t>— Acts 12:1-5</a:t>
            </a:r>
            <a:endParaRPr lang="en-US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ambria"/>
              <a:cs typeface="Cambria"/>
            </a:endParaRP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685800" y="4876800"/>
            <a:ext cx="7772400" cy="1422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b="1" i="1" dirty="0" smtClean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Optima"/>
                <a:cs typeface="Optima"/>
              </a:rPr>
              <a:t>Congregational Prayer in the </a:t>
            </a:r>
          </a:p>
          <a:p>
            <a:pPr eaLnBrk="1" hangingPunct="1"/>
            <a:r>
              <a:rPr lang="en-US" sz="3200" b="1" i="1" dirty="0" smtClean="0">
                <a:solidFill>
                  <a:schemeClr val="tx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Optima"/>
                <a:cs typeface="Optima"/>
              </a:rPr>
              <a:t>New Testament</a:t>
            </a:r>
            <a:endParaRPr lang="en-US" sz="3200" b="1" i="1" dirty="0">
              <a:solidFill>
                <a:schemeClr val="tx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Optima"/>
              <a:cs typeface="Optim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>
            <a:normAutofit/>
          </a:bodyPr>
          <a:lstStyle/>
          <a:p>
            <a:pPr eaLnBrk="1" hangingPunct="1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3000" dirty="0" smtClean="0">
                <a:latin typeface="Optima"/>
                <a:cs typeface="Optima"/>
              </a:rPr>
              <a:t>Different types of prayers </a:t>
            </a:r>
            <a:r>
              <a:rPr lang="en-US" sz="3000" dirty="0">
                <a:latin typeface="Optima"/>
                <a:cs typeface="Optima"/>
              </a:rPr>
              <a:t>can be </a:t>
            </a:r>
            <a:r>
              <a:rPr lang="en-US" sz="3000" dirty="0" smtClean="0">
                <a:latin typeface="Optima"/>
                <a:cs typeface="Optima"/>
              </a:rPr>
              <a:t>made…</a:t>
            </a:r>
            <a:endParaRPr lang="en-US" sz="3000" dirty="0">
              <a:latin typeface="Optima"/>
              <a:cs typeface="Optima"/>
            </a:endParaRPr>
          </a:p>
          <a:p>
            <a:pPr marL="454025" lvl="1">
              <a:spcBef>
                <a:spcPts val="1200"/>
              </a:spcBef>
            </a:pPr>
            <a:r>
              <a:rPr lang="en-US" sz="2800" b="1" dirty="0">
                <a:latin typeface="Optima"/>
                <a:cs typeface="Optima"/>
              </a:rPr>
              <a:t>A</a:t>
            </a:r>
            <a:r>
              <a:rPr lang="en-US" sz="2800" dirty="0">
                <a:latin typeface="Optima"/>
                <a:cs typeface="Optima"/>
              </a:rPr>
              <a:t>doration</a:t>
            </a:r>
            <a:r>
              <a:rPr lang="en-US" sz="2800" dirty="0" smtClean="0">
                <a:latin typeface="Optima"/>
                <a:cs typeface="Optima"/>
              </a:rPr>
              <a:t> or </a:t>
            </a:r>
            <a:r>
              <a:rPr lang="en-US" sz="2800" dirty="0">
                <a:latin typeface="Optima"/>
                <a:cs typeface="Optima"/>
              </a:rPr>
              <a:t>Praise (Acts 4:</a:t>
            </a:r>
            <a:r>
              <a:rPr lang="en-US" sz="2800" dirty="0" smtClean="0">
                <a:latin typeface="Optima"/>
                <a:cs typeface="Optima"/>
              </a:rPr>
              <a:t>24-30; Heb. 13:15).</a:t>
            </a:r>
          </a:p>
          <a:p>
            <a:pPr marL="454025" lvl="1">
              <a:spcBef>
                <a:spcPts val="1200"/>
              </a:spcBef>
            </a:pPr>
            <a:r>
              <a:rPr lang="en-US" sz="2800" b="1" dirty="0" smtClean="0">
                <a:latin typeface="Optima"/>
                <a:cs typeface="Optima"/>
              </a:rPr>
              <a:t>C</a:t>
            </a:r>
            <a:r>
              <a:rPr lang="en-US" sz="2800" dirty="0" smtClean="0">
                <a:latin typeface="Optima"/>
                <a:cs typeface="Optima"/>
              </a:rPr>
              <a:t>onfession of </a:t>
            </a:r>
            <a:r>
              <a:rPr lang="en-US" sz="2800" dirty="0">
                <a:latin typeface="Optima"/>
                <a:cs typeface="Optima"/>
              </a:rPr>
              <a:t>faith and sin </a:t>
            </a:r>
            <a:r>
              <a:rPr lang="en-US" sz="2800" dirty="0" smtClean="0">
                <a:latin typeface="Optima"/>
                <a:cs typeface="Optima"/>
              </a:rPr>
              <a:t>(Jas</a:t>
            </a:r>
            <a:r>
              <a:rPr lang="en-US" sz="2800" dirty="0">
                <a:latin typeface="Optima"/>
                <a:cs typeface="Optima"/>
              </a:rPr>
              <a:t>. 5:16</a:t>
            </a:r>
            <a:r>
              <a:rPr lang="en-US" sz="2800" dirty="0" smtClean="0">
                <a:latin typeface="Optima"/>
                <a:cs typeface="Optima"/>
              </a:rPr>
              <a:t>).</a:t>
            </a:r>
          </a:p>
          <a:p>
            <a:pPr marL="454025" lvl="1">
              <a:spcBef>
                <a:spcPts val="1200"/>
              </a:spcBef>
            </a:pPr>
            <a:r>
              <a:rPr lang="en-US" sz="2800" b="1" dirty="0">
                <a:latin typeface="Optima"/>
                <a:cs typeface="Optima"/>
              </a:rPr>
              <a:t>T</a:t>
            </a:r>
            <a:r>
              <a:rPr lang="en-US" sz="2800" dirty="0">
                <a:latin typeface="Optima"/>
                <a:cs typeface="Optima"/>
              </a:rPr>
              <a:t>hanksgiving </a:t>
            </a:r>
            <a:r>
              <a:rPr lang="en-US" sz="2800" dirty="0" smtClean="0">
                <a:latin typeface="Optima"/>
                <a:cs typeface="Optima"/>
              </a:rPr>
              <a:t>(1 Tim. 2:1; Col</a:t>
            </a:r>
            <a:r>
              <a:rPr lang="en-US" sz="2800" dirty="0">
                <a:latin typeface="Optima"/>
                <a:cs typeface="Optima"/>
              </a:rPr>
              <a:t>. 4:2-</a:t>
            </a:r>
            <a:r>
              <a:rPr lang="en-US" sz="2800" dirty="0" smtClean="0">
                <a:latin typeface="Optima"/>
                <a:cs typeface="Optima"/>
              </a:rPr>
              <a:t>3).</a:t>
            </a:r>
          </a:p>
          <a:p>
            <a:pPr marL="454025" lvl="1">
              <a:spcBef>
                <a:spcPts val="1200"/>
              </a:spcBef>
            </a:pPr>
            <a:r>
              <a:rPr lang="en-US" sz="2800" b="1" dirty="0" smtClean="0">
                <a:latin typeface="Optima"/>
                <a:cs typeface="Optima"/>
              </a:rPr>
              <a:t>S</a:t>
            </a:r>
            <a:r>
              <a:rPr lang="en-US" sz="2800" dirty="0" smtClean="0">
                <a:latin typeface="Optima"/>
                <a:cs typeface="Optima"/>
              </a:rPr>
              <a:t>upplication or </a:t>
            </a:r>
            <a:r>
              <a:rPr lang="en-US" sz="2800" dirty="0">
                <a:latin typeface="Optima"/>
                <a:cs typeface="Optima"/>
              </a:rPr>
              <a:t>Petition </a:t>
            </a:r>
            <a:r>
              <a:rPr lang="en-US" sz="2800" dirty="0" smtClean="0">
                <a:latin typeface="Optima"/>
                <a:cs typeface="Optima"/>
              </a:rPr>
              <a:t>(1 Tim. 2:1; Phil</a:t>
            </a:r>
            <a:r>
              <a:rPr lang="en-US" sz="2800" dirty="0">
                <a:latin typeface="Optima"/>
                <a:cs typeface="Optima"/>
              </a:rPr>
              <a:t>. 4:</a:t>
            </a:r>
            <a:r>
              <a:rPr lang="en-US" sz="2800" dirty="0" smtClean="0">
                <a:latin typeface="Optima"/>
                <a:cs typeface="Optima"/>
              </a:rPr>
              <a:t>6).</a:t>
            </a:r>
          </a:p>
          <a:p>
            <a:pPr marL="454025" lvl="1">
              <a:spcBef>
                <a:spcPts val="1200"/>
              </a:spcBef>
            </a:pPr>
            <a:r>
              <a:rPr lang="en-US" sz="2800" b="1" dirty="0">
                <a:latin typeface="Optima"/>
                <a:cs typeface="Optima"/>
              </a:rPr>
              <a:t>I</a:t>
            </a:r>
            <a:r>
              <a:rPr lang="en-US" sz="2800" dirty="0">
                <a:latin typeface="Optima"/>
                <a:cs typeface="Optima"/>
              </a:rPr>
              <a:t>ntercession (1 Tim. 2:</a:t>
            </a:r>
            <a:r>
              <a:rPr lang="en-US" sz="2800" dirty="0" smtClean="0">
                <a:latin typeface="Optima"/>
                <a:cs typeface="Optima"/>
              </a:rPr>
              <a:t>1-3).</a:t>
            </a:r>
            <a:endParaRPr lang="en-US" sz="2800" dirty="0">
              <a:latin typeface="Optima"/>
              <a:cs typeface="Optima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41350" y="107576"/>
            <a:ext cx="7856538" cy="1035424"/>
          </a:xfrm>
        </p:spPr>
        <p:txBody>
          <a:bodyPr>
            <a:normAutofit/>
          </a:bodyPr>
          <a:lstStyle/>
          <a:p>
            <a:pPr eaLnBrk="1" hangingPunct="1"/>
            <a:r>
              <a:rPr lang="en-US" sz="5200" b="1" dirty="0" smtClean="0">
                <a:effectLst>
                  <a:innerShdw blurRad="63500" dist="50800" dir="14760000">
                    <a:srgbClr val="000000">
                      <a:alpha val="50000"/>
                    </a:srgbClr>
                  </a:innerShdw>
                </a:effectLst>
                <a:latin typeface="Cambria"/>
                <a:cs typeface="Cambria"/>
              </a:rPr>
              <a:t>Types of Prayer</a:t>
            </a:r>
            <a:endParaRPr lang="en-US" sz="5200" b="1" dirty="0">
              <a:effectLst>
                <a:innerShdw blurRad="63500" dist="50800" dir="14760000">
                  <a:srgbClr val="000000">
                    <a:alpha val="50000"/>
                  </a:srgbClr>
                </a:innerShdw>
              </a:effectLst>
              <a:latin typeface="Cambria"/>
              <a:cs typeface="Cambri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641350" y="107576"/>
            <a:ext cx="7856538" cy="1035424"/>
          </a:xfrm>
        </p:spPr>
        <p:txBody>
          <a:bodyPr>
            <a:normAutofit/>
          </a:bodyPr>
          <a:lstStyle/>
          <a:p>
            <a:pPr eaLnBrk="1" hangingPunct="1"/>
            <a:r>
              <a:rPr lang="en-US" sz="5200" b="1" dirty="0" smtClean="0"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mbria"/>
                <a:cs typeface="Cambria"/>
              </a:rPr>
              <a:t>Congregational Prayer</a:t>
            </a:r>
            <a:endParaRPr lang="en-US" sz="5200" b="1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ambria"/>
              <a:cs typeface="Cambr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564" y="2209800"/>
            <a:ext cx="8144435" cy="4029635"/>
          </a:xfrm>
        </p:spPr>
        <p:txBody>
          <a:bodyPr/>
          <a:lstStyle/>
          <a:p>
            <a:pPr eaLnBrk="1" hangingPunct="1">
              <a:spcBef>
                <a:spcPts val="1800"/>
              </a:spcBef>
            </a:pPr>
            <a:r>
              <a:rPr lang="en-US" sz="2800" dirty="0" smtClean="0">
                <a:latin typeface="Optima"/>
                <a:cs typeface="Optima"/>
              </a:rPr>
              <a:t>The church prayed </a:t>
            </a:r>
            <a:r>
              <a:rPr lang="en-US" sz="2800" dirty="0">
                <a:latin typeface="Optima"/>
                <a:cs typeface="Optima"/>
              </a:rPr>
              <a:t>in difficult times</a:t>
            </a:r>
            <a:r>
              <a:rPr lang="en-US" sz="2800" dirty="0" smtClean="0">
                <a:latin typeface="Optima"/>
                <a:cs typeface="Optima"/>
              </a:rPr>
              <a:t> (</a:t>
            </a:r>
            <a:r>
              <a:rPr lang="en-US" sz="2800" dirty="0">
                <a:latin typeface="Optima"/>
                <a:cs typeface="Optima"/>
              </a:rPr>
              <a:t>Acts 12</a:t>
            </a:r>
            <a:r>
              <a:rPr lang="en-US" sz="2800" dirty="0" smtClean="0">
                <a:latin typeface="Optima"/>
                <a:cs typeface="Optima"/>
              </a:rPr>
              <a:t>:12).</a:t>
            </a:r>
          </a:p>
          <a:p>
            <a:pPr eaLnBrk="1" hangingPunct="1">
              <a:spcBef>
                <a:spcPts val="1800"/>
              </a:spcBef>
            </a:pPr>
            <a:r>
              <a:rPr lang="en-US" sz="2800" dirty="0" smtClean="0">
                <a:latin typeface="Optima"/>
                <a:cs typeface="Optima"/>
              </a:rPr>
              <a:t>The church prayed </a:t>
            </a:r>
            <a:r>
              <a:rPr lang="en-US" sz="2800" dirty="0">
                <a:latin typeface="Optima"/>
                <a:cs typeface="Optima"/>
              </a:rPr>
              <a:t>in times of decision, change, and farewell (Acts 6:6;</a:t>
            </a:r>
            <a:r>
              <a:rPr lang="en-US" sz="2800" dirty="0" smtClean="0">
                <a:latin typeface="Optima"/>
                <a:cs typeface="Optima"/>
              </a:rPr>
              <a:t> 13:1-3</a:t>
            </a:r>
            <a:r>
              <a:rPr lang="en-US" sz="2800" dirty="0">
                <a:latin typeface="Optima"/>
                <a:cs typeface="Optima"/>
              </a:rPr>
              <a:t>; 14:23; 21:5</a:t>
            </a:r>
            <a:r>
              <a:rPr lang="en-US" sz="2800" dirty="0" smtClean="0">
                <a:latin typeface="Optima"/>
                <a:cs typeface="Optima"/>
              </a:rPr>
              <a:t>).</a:t>
            </a:r>
          </a:p>
          <a:p>
            <a:pPr eaLnBrk="1" hangingPunct="1">
              <a:spcBef>
                <a:spcPts val="1800"/>
              </a:spcBef>
            </a:pPr>
            <a:r>
              <a:rPr lang="en-US" sz="2800" dirty="0" smtClean="0">
                <a:latin typeface="Optima"/>
                <a:cs typeface="Optima"/>
              </a:rPr>
              <a:t>The </a:t>
            </a:r>
            <a:r>
              <a:rPr lang="en-US" sz="2800" dirty="0">
                <a:latin typeface="Optima"/>
                <a:cs typeface="Optima"/>
              </a:rPr>
              <a:t>church</a:t>
            </a:r>
            <a:r>
              <a:rPr lang="en-US" sz="2800" dirty="0" smtClean="0">
                <a:latin typeface="Optima"/>
                <a:cs typeface="Optima"/>
              </a:rPr>
              <a:t> prayed for </a:t>
            </a:r>
            <a:r>
              <a:rPr lang="en-US" sz="2800" dirty="0">
                <a:latin typeface="Optima"/>
                <a:cs typeface="Optima"/>
              </a:rPr>
              <a:t>Paul (2 Cor. 1</a:t>
            </a:r>
            <a:r>
              <a:rPr lang="en-US" sz="2800" dirty="0" smtClean="0">
                <a:latin typeface="Optima"/>
                <a:cs typeface="Optima"/>
              </a:rPr>
              <a:t>:9-11</a:t>
            </a:r>
            <a:r>
              <a:rPr lang="en-US" sz="2800" dirty="0">
                <a:latin typeface="Optima"/>
                <a:cs typeface="Optima"/>
              </a:rPr>
              <a:t>; Eph. 6</a:t>
            </a:r>
            <a:r>
              <a:rPr lang="en-US" sz="2800" dirty="0" smtClean="0">
                <a:latin typeface="Optima"/>
                <a:cs typeface="Optima"/>
              </a:rPr>
              <a:t>:17-19; 1 </a:t>
            </a:r>
            <a:r>
              <a:rPr lang="en-US" sz="2800" dirty="0">
                <a:latin typeface="Optima"/>
                <a:cs typeface="Optima"/>
              </a:rPr>
              <a:t>Thess. 5</a:t>
            </a:r>
            <a:r>
              <a:rPr lang="en-US" sz="2800" dirty="0" smtClean="0">
                <a:latin typeface="Optima"/>
                <a:cs typeface="Optima"/>
              </a:rPr>
              <a:t>:25).</a:t>
            </a:r>
          </a:p>
          <a:p>
            <a:pPr>
              <a:spcBef>
                <a:spcPts val="1800"/>
              </a:spcBef>
            </a:pPr>
            <a:r>
              <a:rPr lang="en-US" sz="2800" dirty="0" smtClean="0">
                <a:latin typeface="Optima"/>
                <a:cs typeface="Optima"/>
              </a:rPr>
              <a:t>The church prayed for all the saints (Eph. 6:18)</a:t>
            </a:r>
            <a:r>
              <a:rPr lang="en-US" sz="2800" dirty="0">
                <a:latin typeface="Optima"/>
                <a:cs typeface="Optima"/>
              </a:rPr>
              <a:t>.</a:t>
            </a:r>
            <a:endParaRPr lang="en-US" sz="2800" dirty="0" smtClean="0">
              <a:latin typeface="Optima"/>
              <a:cs typeface="Optim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41350" y="107576"/>
            <a:ext cx="7856538" cy="1035424"/>
          </a:xfrm>
        </p:spPr>
        <p:txBody>
          <a:bodyPr>
            <a:normAutofit/>
          </a:bodyPr>
          <a:lstStyle/>
          <a:p>
            <a:r>
              <a:rPr lang="en-US" sz="5200" b="1" dirty="0" smtClean="0"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mbria"/>
                <a:cs typeface="Cambria"/>
              </a:rPr>
              <a:t>Congregational Prayer</a:t>
            </a:r>
            <a:endParaRPr lang="en-US" sz="5200" dirty="0"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565" y="2362200"/>
            <a:ext cx="7534835" cy="3877235"/>
          </a:xfrm>
        </p:spPr>
        <p:txBody>
          <a:bodyPr>
            <a:normAutofit/>
          </a:bodyPr>
          <a:lstStyle/>
          <a:p>
            <a:pPr eaLnBrk="1" hangingPunct="1">
              <a:spcBef>
                <a:spcPts val="1800"/>
              </a:spcBef>
            </a:pPr>
            <a:r>
              <a:rPr lang="en-US" sz="2800" dirty="0" smtClean="0">
                <a:latin typeface="Optima"/>
                <a:cs typeface="Optima"/>
              </a:rPr>
              <a:t>The church prayed </a:t>
            </a:r>
            <a:r>
              <a:rPr lang="en-US" sz="2800" dirty="0">
                <a:latin typeface="Optima"/>
                <a:cs typeface="Optima"/>
              </a:rPr>
              <a:t>for all men and </a:t>
            </a:r>
            <a:r>
              <a:rPr lang="en-US" sz="2800" dirty="0" smtClean="0">
                <a:latin typeface="Optima"/>
                <a:cs typeface="Optima"/>
              </a:rPr>
              <a:t>leaders       </a:t>
            </a:r>
            <a:r>
              <a:rPr lang="en-US" sz="2800" dirty="0">
                <a:latin typeface="Optima"/>
                <a:cs typeface="Optima"/>
              </a:rPr>
              <a:t>(1 Tim. 2:</a:t>
            </a:r>
            <a:r>
              <a:rPr lang="en-US" sz="2800" dirty="0" smtClean="0">
                <a:latin typeface="Optima"/>
                <a:cs typeface="Optima"/>
              </a:rPr>
              <a:t>1-2).</a:t>
            </a:r>
          </a:p>
          <a:p>
            <a:pPr eaLnBrk="1" hangingPunct="1">
              <a:spcBef>
                <a:spcPts val="1800"/>
              </a:spcBef>
            </a:pPr>
            <a:r>
              <a:rPr lang="en-US" sz="2800" dirty="0" smtClean="0">
                <a:latin typeface="Optima"/>
                <a:cs typeface="Optima"/>
              </a:rPr>
              <a:t>The </a:t>
            </a:r>
            <a:r>
              <a:rPr lang="en-US" sz="2800" dirty="0">
                <a:latin typeface="Optima"/>
                <a:cs typeface="Optima"/>
              </a:rPr>
              <a:t>church</a:t>
            </a:r>
            <a:r>
              <a:rPr lang="en-US" sz="2800" dirty="0" smtClean="0">
                <a:latin typeface="Optima"/>
                <a:cs typeface="Optima"/>
              </a:rPr>
              <a:t> prayed with </a:t>
            </a:r>
            <a:r>
              <a:rPr lang="en-US" sz="2800" dirty="0">
                <a:latin typeface="Optima"/>
                <a:cs typeface="Optima"/>
              </a:rPr>
              <a:t>thanksgiving</a:t>
            </a:r>
            <a:r>
              <a:rPr lang="en-US" sz="2800" dirty="0" smtClean="0">
                <a:latin typeface="Optima"/>
                <a:cs typeface="Optima"/>
              </a:rPr>
              <a:t>           (</a:t>
            </a:r>
            <a:r>
              <a:rPr lang="en-US" sz="2800" dirty="0">
                <a:latin typeface="Optima"/>
                <a:cs typeface="Optima"/>
              </a:rPr>
              <a:t>Col. 3</a:t>
            </a:r>
            <a:r>
              <a:rPr lang="en-US" sz="2800" dirty="0" smtClean="0">
                <a:latin typeface="Optima"/>
                <a:cs typeface="Optima"/>
              </a:rPr>
              <a:t>:16-17).</a:t>
            </a:r>
          </a:p>
          <a:p>
            <a:pPr eaLnBrk="1" hangingPunct="1">
              <a:spcBef>
                <a:spcPts val="1800"/>
              </a:spcBef>
            </a:pPr>
            <a:r>
              <a:rPr lang="en-US" sz="2800" dirty="0" smtClean="0">
                <a:latin typeface="Optima"/>
                <a:cs typeface="Optima"/>
              </a:rPr>
              <a:t>The </a:t>
            </a:r>
            <a:r>
              <a:rPr lang="en-US" sz="2800" dirty="0">
                <a:latin typeface="Optima"/>
                <a:cs typeface="Optima"/>
              </a:rPr>
              <a:t>church</a:t>
            </a:r>
            <a:r>
              <a:rPr lang="en-US" sz="2800" dirty="0" smtClean="0">
                <a:latin typeface="Optima"/>
                <a:cs typeface="Optima"/>
              </a:rPr>
              <a:t> prayed regularly (</a:t>
            </a:r>
            <a:r>
              <a:rPr lang="en-US" sz="2800" dirty="0">
                <a:latin typeface="Optima"/>
                <a:cs typeface="Optima"/>
              </a:rPr>
              <a:t>Rom. 12</a:t>
            </a:r>
            <a:r>
              <a:rPr lang="en-US" sz="2800" dirty="0" smtClean="0">
                <a:latin typeface="Optima"/>
                <a:cs typeface="Optima"/>
              </a:rPr>
              <a:t>:10-12</a:t>
            </a:r>
            <a:r>
              <a:rPr lang="en-US" sz="2800" dirty="0">
                <a:latin typeface="Optima"/>
                <a:cs typeface="Optima"/>
              </a:rPr>
              <a:t>;</a:t>
            </a:r>
            <a:r>
              <a:rPr lang="en-US" sz="2800" dirty="0" smtClean="0">
                <a:latin typeface="Optima"/>
                <a:cs typeface="Optima"/>
              </a:rPr>
              <a:t>   1 </a:t>
            </a:r>
            <a:r>
              <a:rPr lang="en-US" sz="2800" dirty="0">
                <a:latin typeface="Optima"/>
                <a:cs typeface="Optima"/>
              </a:rPr>
              <a:t>Pet. 4:7</a:t>
            </a:r>
            <a:r>
              <a:rPr lang="en-US" sz="2800" dirty="0" smtClean="0">
                <a:latin typeface="Optima"/>
                <a:cs typeface="Optima"/>
              </a:rPr>
              <a:t>).</a:t>
            </a:r>
            <a:endParaRPr lang="en-US" sz="2800" dirty="0">
              <a:latin typeface="Optima"/>
              <a:cs typeface="Optim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0" y="107576"/>
            <a:ext cx="9144000" cy="1035424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600" b="1" dirty="0" smtClean="0">
                <a:effectLst>
                  <a:innerShdw blurRad="63500" dist="50800" dir="14520000">
                    <a:srgbClr val="000000">
                      <a:alpha val="50000"/>
                    </a:srgbClr>
                  </a:innerShdw>
                </a:effectLst>
                <a:latin typeface="Cambria"/>
                <a:cs typeface="Cambria"/>
              </a:rPr>
              <a:t>Precautions in Prayer</a:t>
            </a:r>
            <a:endParaRPr lang="en-US" sz="4600" b="1" dirty="0">
              <a:effectLst>
                <a:innerShdw blurRad="63500" dist="50800" dir="14520000">
                  <a:srgbClr val="000000">
                    <a:alpha val="50000"/>
                  </a:srgbClr>
                </a:innerShdw>
              </a:effectLst>
              <a:latin typeface="Cambria"/>
              <a:cs typeface="Cambri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565" y="1905000"/>
            <a:ext cx="7878788" cy="4334435"/>
          </a:xfrm>
        </p:spPr>
        <p:txBody>
          <a:bodyPr>
            <a:normAutofit/>
          </a:bodyPr>
          <a:lstStyle/>
          <a:p>
            <a:pPr eaLnBrk="1" hangingPunct="1">
              <a:spcBef>
                <a:spcPts val="1200"/>
              </a:spcBef>
            </a:pPr>
            <a:r>
              <a:rPr lang="en-US" sz="2800" dirty="0">
                <a:latin typeface="Optima"/>
                <a:cs typeface="Optima"/>
              </a:rPr>
              <a:t>Do not pray with hypocrisy or to be seen of men  (</a:t>
            </a:r>
            <a:r>
              <a:rPr lang="en-US" sz="2800" dirty="0" smtClean="0">
                <a:latin typeface="Optima"/>
                <a:cs typeface="Optima"/>
              </a:rPr>
              <a:t>Matt. </a:t>
            </a:r>
            <a:r>
              <a:rPr lang="en-US" sz="2800" dirty="0">
                <a:latin typeface="Optima"/>
                <a:cs typeface="Optima"/>
              </a:rPr>
              <a:t>6:5-6; </a:t>
            </a:r>
            <a:r>
              <a:rPr lang="en-US" sz="2800" dirty="0" smtClean="0">
                <a:latin typeface="Optima"/>
                <a:cs typeface="Optima"/>
              </a:rPr>
              <a:t>Luke. </a:t>
            </a:r>
            <a:r>
              <a:rPr lang="en-US" sz="2800" dirty="0">
                <a:latin typeface="Optima"/>
                <a:cs typeface="Optima"/>
              </a:rPr>
              <a:t>20:45-47</a:t>
            </a:r>
            <a:r>
              <a:rPr lang="en-US" sz="2800" dirty="0" smtClean="0">
                <a:latin typeface="Optima"/>
                <a:cs typeface="Optima"/>
              </a:rPr>
              <a:t>; </a:t>
            </a:r>
            <a:r>
              <a:rPr lang="en-US" sz="2800" dirty="0">
                <a:latin typeface="Optima"/>
                <a:cs typeface="Optima"/>
              </a:rPr>
              <a:t>1 Tim. 2:8;</a:t>
            </a:r>
            <a:r>
              <a:rPr lang="en-US" sz="2800" dirty="0" smtClean="0">
                <a:latin typeface="Optima"/>
                <a:cs typeface="Optima"/>
              </a:rPr>
              <a:t>  1 John </a:t>
            </a:r>
            <a:r>
              <a:rPr lang="en-US" sz="2800" dirty="0">
                <a:latin typeface="Optima"/>
                <a:cs typeface="Optima"/>
              </a:rPr>
              <a:t>3:22</a:t>
            </a:r>
            <a:r>
              <a:rPr lang="en-US" sz="2800" dirty="0" smtClean="0">
                <a:latin typeface="Optima"/>
                <a:cs typeface="Optima"/>
              </a:rPr>
              <a:t>).</a:t>
            </a:r>
          </a:p>
          <a:p>
            <a:pPr eaLnBrk="1" hangingPunct="1">
              <a:spcBef>
                <a:spcPts val="1200"/>
              </a:spcBef>
            </a:pPr>
            <a:r>
              <a:rPr lang="en-US" sz="2800" dirty="0">
                <a:latin typeface="Optima"/>
                <a:cs typeface="Optima"/>
              </a:rPr>
              <a:t>Do not pray with empty words or vain repetitions (</a:t>
            </a:r>
            <a:r>
              <a:rPr lang="en-US" sz="2800" dirty="0" smtClean="0">
                <a:latin typeface="Optima"/>
                <a:cs typeface="Optima"/>
              </a:rPr>
              <a:t>Matt. </a:t>
            </a:r>
            <a:r>
              <a:rPr lang="en-US" sz="2800" dirty="0">
                <a:latin typeface="Optima"/>
                <a:cs typeface="Optima"/>
              </a:rPr>
              <a:t>6:7-8</a:t>
            </a:r>
            <a:r>
              <a:rPr lang="en-US" sz="2800" dirty="0" smtClean="0">
                <a:latin typeface="Optima"/>
                <a:cs typeface="Optima"/>
              </a:rPr>
              <a:t>).</a:t>
            </a:r>
          </a:p>
          <a:p>
            <a:pPr eaLnBrk="1" hangingPunct="1">
              <a:spcBef>
                <a:spcPts val="1200"/>
              </a:spcBef>
            </a:pPr>
            <a:r>
              <a:rPr lang="en-US" sz="2800" dirty="0">
                <a:latin typeface="Optima"/>
                <a:cs typeface="Optima"/>
              </a:rPr>
              <a:t>Do not pray with self-righteousness (</a:t>
            </a:r>
            <a:r>
              <a:rPr lang="en-US" sz="2800" dirty="0" smtClean="0">
                <a:latin typeface="Optima"/>
                <a:cs typeface="Optima"/>
              </a:rPr>
              <a:t>Luke </a:t>
            </a:r>
            <a:r>
              <a:rPr lang="en-US" sz="2800" dirty="0">
                <a:latin typeface="Optima"/>
                <a:cs typeface="Optima"/>
              </a:rPr>
              <a:t>18:10-14</a:t>
            </a:r>
            <a:r>
              <a:rPr lang="en-US" sz="2800" dirty="0" smtClean="0">
                <a:latin typeface="Optima"/>
                <a:cs typeface="Optima"/>
              </a:rPr>
              <a:t>).</a:t>
            </a:r>
          </a:p>
          <a:p>
            <a:pPr eaLnBrk="1" hangingPunct="1">
              <a:spcBef>
                <a:spcPts val="1200"/>
              </a:spcBef>
            </a:pPr>
            <a:r>
              <a:rPr lang="en-US" sz="2800" dirty="0">
                <a:latin typeface="Optima"/>
                <a:cs typeface="Optima"/>
              </a:rPr>
              <a:t>Do not pray for selfish pleasures (Jas. 4:</a:t>
            </a:r>
            <a:r>
              <a:rPr lang="en-US" sz="2800" dirty="0" smtClean="0">
                <a:latin typeface="Optima"/>
                <a:cs typeface="Optima"/>
              </a:rPr>
              <a:t>3).</a:t>
            </a:r>
            <a:endParaRPr lang="en-US" sz="2800" dirty="0">
              <a:latin typeface="Optima"/>
              <a:cs typeface="Optim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hibit">
  <a:themeElements>
    <a:clrScheme name="Exhibit">
      <a:dk1>
        <a:sysClr val="windowText" lastClr="000000"/>
      </a:dk1>
      <a:lt1>
        <a:sysClr val="window" lastClr="FFFFFF"/>
      </a:lt1>
      <a:dk2>
        <a:srgbClr val="1C3264"/>
      </a:dk2>
      <a:lt2>
        <a:srgbClr val="CCCCCC"/>
      </a:lt2>
      <a:accent1>
        <a:srgbClr val="3399FF"/>
      </a:accent1>
      <a:accent2>
        <a:srgbClr val="69FFFF"/>
      </a:accent2>
      <a:accent3>
        <a:srgbClr val="CCFF33"/>
      </a:accent3>
      <a:accent4>
        <a:srgbClr val="3333FF"/>
      </a:accent4>
      <a:accent5>
        <a:srgbClr val="9933FF"/>
      </a:accent5>
      <a:accent6>
        <a:srgbClr val="FF33FF"/>
      </a:accent6>
      <a:hlink>
        <a:srgbClr val="6699FF"/>
      </a:hlink>
      <a:folHlink>
        <a:srgbClr val="9999CC"/>
      </a:folHlink>
    </a:clrScheme>
    <a:fontScheme name="Exhibit">
      <a:majorFont>
        <a:latin typeface="Corbel"/>
        <a:ea typeface=""/>
        <a:cs typeface=""/>
        <a:font script="Jpan" typeface="ＭＳ Ｐゴシック"/>
      </a:majorFont>
      <a:minorFont>
        <a:latin typeface="Corbel"/>
        <a:ea typeface=""/>
        <a:cs typeface=""/>
        <a:font script="Jpan" typeface="ＭＳ Ｐゴシック"/>
      </a:minorFont>
    </a:fontScheme>
    <a:fmtScheme name="Exhibit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0000"/>
                <a:satMod val="110000"/>
                <a:lumMod val="70000"/>
              </a:schemeClr>
            </a:gs>
            <a:gs pos="50000">
              <a:schemeClr val="phClr">
                <a:tint val="80000"/>
                <a:satMod val="135000"/>
              </a:schemeClr>
            </a:gs>
            <a:gs pos="100000">
              <a:schemeClr val="phClr">
                <a:tint val="30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10000"/>
                <a:lumMod val="70000"/>
              </a:schemeClr>
            </a:gs>
            <a:gs pos="65000">
              <a:schemeClr val="phClr">
                <a:shade val="90000"/>
                <a:satMod val="200000"/>
                <a:lumMod val="110000"/>
              </a:schemeClr>
            </a:gs>
            <a:gs pos="100000">
              <a:schemeClr val="phClr">
                <a:tint val="90000"/>
                <a:shade val="100000"/>
                <a:satMod val="250000"/>
                <a:lumMod val="150000"/>
              </a:schemeClr>
            </a:gs>
          </a:gsLst>
          <a:lin ang="16200000" scaled="1"/>
        </a:gradFill>
      </a:fillStyleLst>
      <a:lnStyleLst>
        <a:ln w="31750" cap="flat" cmpd="sng" algn="ctr">
          <a:solidFill>
            <a:schemeClr val="phClr">
              <a:satMod val="105000"/>
            </a:schemeClr>
          </a:solidFill>
          <a:prstDash val="solid"/>
        </a:ln>
        <a:ln w="50800" cap="flat" cmpd="sng" algn="ctr">
          <a:solidFill>
            <a:schemeClr val="phClr">
              <a:alpha val="95000"/>
            </a:schemeClr>
          </a:solidFill>
          <a:prstDash val="solid"/>
        </a:ln>
        <a:ln w="50800" cap="flat" cmpd="sng" algn="ctr">
          <a:solidFill>
            <a:schemeClr val="phClr">
              <a:alpha val="9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5000" endPos="15000" dist="50800" dir="5400000" sy="-100000" rotWithShape="0"/>
          </a:effectLst>
        </a:effectStyle>
        <a:effectStyle>
          <a:effectLst>
            <a:innerShdw blurRad="76200" dist="25400" dir="5400000">
              <a:srgbClr val="FFFFFF">
                <a:alpha val="50000"/>
              </a:srgbClr>
            </a:innerShdw>
            <a:outerShdw blurRad="254000" dist="254000" dir="5400000" sx="90000" sy="-30000" rotWithShape="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54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0000"/>
                <a:lumMod val="30000"/>
              </a:schemeClr>
              <a:schemeClr val="phClr">
                <a:tint val="70000"/>
                <a:satMod val="500000"/>
                <a:lumMod val="5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Exhibit.thmx</Template>
  <TotalTime>516</TotalTime>
  <Words>262</Words>
  <Application>Microsoft Office PowerPoint</Application>
  <PresentationFormat>On-screen Show (4:3)</PresentationFormat>
  <Paragraphs>29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Optima</vt:lpstr>
      <vt:lpstr>Corbel</vt:lpstr>
      <vt:lpstr>Wingdings 2</vt:lpstr>
      <vt:lpstr>Cambria</vt:lpstr>
      <vt:lpstr>ＭＳ Ｐゴシック</vt:lpstr>
      <vt:lpstr>Exhibit</vt:lpstr>
      <vt:lpstr>“Constant prayer was offered to God for him by the church” — Acts 12:1-5</vt:lpstr>
      <vt:lpstr>Types of Prayer</vt:lpstr>
      <vt:lpstr>Congregational Prayer</vt:lpstr>
      <vt:lpstr>Congregational Prayer</vt:lpstr>
      <vt:lpstr>Precautions in Prayer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Singing With Grace In Your Hearts Unto God</dc:title>
  <dc:creator>Chris Reeves</dc:creator>
  <cp:lastModifiedBy>Kyle Pope</cp:lastModifiedBy>
  <cp:revision>66</cp:revision>
  <dcterms:created xsi:type="dcterms:W3CDTF">2014-12-20T03:10:59Z</dcterms:created>
  <dcterms:modified xsi:type="dcterms:W3CDTF">2014-12-24T04:59:15Z</dcterms:modified>
</cp:coreProperties>
</file>