
<file path=[Content_Types].xml><?xml version="1.0" encoding="utf-8"?>
<Types xmlns="http://schemas.openxmlformats.org/package/2006/content-types">
  <Override PartName="/ppt/slideLayouts/slideLayout4.xml" ContentType="application/vnd.openxmlformats-officedocument.presentationml.slideLayout+xml"/>
  <Default Extension="jpeg" ContentType="image/jpeg"/>
  <Override PartName="/ppt/slideLayouts/slideLayout6.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Default Extension="rels" ContentType="application/vnd.openxmlformats-package.relationships+xml"/>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slides/slide9.xml" ContentType="application/vnd.openxmlformats-officedocument.presentationml.slide+xml"/>
  <Default Extension="xml" ContentType="application/xml"/>
  <Override PartName="/ppt/slideLayouts/slideLayout3.xml" ContentType="application/vnd.openxmlformats-officedocument.presentationml.slideLayout+xml"/>
  <Override PartName="/ppt/slides/slide2.xml" ContentType="application/vnd.openxmlformats-officedocument.presentationml.slide+xml"/>
  <Override PartName="/docProps/app.xml" ContentType="application/vnd.openxmlformats-officedocument.extended-properties+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s/slide4.xml" ContentType="application/vnd.openxmlformats-officedocument.presentationml.slide+xml"/>
  <Override PartName="/ppt/viewProps.xml" ContentType="application/vnd.openxmlformats-officedocument.presentationml.viewProps+xml"/>
  <Override PartName="/ppt/slideLayouts/slideLayout7.xml" ContentType="application/vnd.openxmlformats-officedocument.presentationml.slideLayout+xml"/>
  <Override PartName="/ppt/slides/slide6.xml" ContentType="application/vnd.openxmlformats-officedocument.presentationml.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slideLayouts/slideLayout2.xml" ContentType="application/vnd.openxmlformats-officedocument.presentationml.slideLayout+xml"/>
  <Override PartName="/ppt/presentation.xml" ContentType="application/vnd.openxmlformats-officedocument.presentationml.presentation.main+xml"/>
  <Default Extension="bin" ContentType="application/vnd.openxmlformats-officedocument.presentationml.printerSettings"/>
  <Override PartName="/ppt/slides/slide1.xml" ContentType="application/vnd.openxmlformats-officedocument.presentationml.slide+xml"/>
  <Override PartName="/ppt/presProps.xml" ContentType="application/vnd.openxmlformats-officedocument.presentationml.presProps+xml"/>
  <Override PartName="/ppt/tableStyles.xml" ContentType="application/vnd.openxmlformats-officedocument.presentationml.tableStyles+xml"/>
  <Override PartName="/ppt/theme/theme1.xml" ContentType="application/vnd.openxmlformats-officedocument.theme+xml"/>
  <Override PartName="/ppt/slides/slide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Arial" charset="0"/>
        <a:cs typeface="Arial" charset="0"/>
      </a:defRPr>
    </a:lvl1pPr>
    <a:lvl2pPr marL="457200" algn="l" rtl="0" fontAlgn="base">
      <a:spcBef>
        <a:spcPct val="0"/>
      </a:spcBef>
      <a:spcAft>
        <a:spcPct val="0"/>
      </a:spcAft>
      <a:defRPr kern="1200">
        <a:solidFill>
          <a:schemeClr val="tx1"/>
        </a:solidFill>
        <a:latin typeface="Arial" charset="0"/>
        <a:ea typeface="Arial" charset="0"/>
        <a:cs typeface="Arial" charset="0"/>
      </a:defRPr>
    </a:lvl2pPr>
    <a:lvl3pPr marL="914400" algn="l" rtl="0" fontAlgn="base">
      <a:spcBef>
        <a:spcPct val="0"/>
      </a:spcBef>
      <a:spcAft>
        <a:spcPct val="0"/>
      </a:spcAft>
      <a:defRPr kern="1200">
        <a:solidFill>
          <a:schemeClr val="tx1"/>
        </a:solidFill>
        <a:latin typeface="Arial" charset="0"/>
        <a:ea typeface="Arial" charset="0"/>
        <a:cs typeface="Arial" charset="0"/>
      </a:defRPr>
    </a:lvl3pPr>
    <a:lvl4pPr marL="1371600" algn="l" rtl="0" fontAlgn="base">
      <a:spcBef>
        <a:spcPct val="0"/>
      </a:spcBef>
      <a:spcAft>
        <a:spcPct val="0"/>
      </a:spcAft>
      <a:defRPr kern="1200">
        <a:solidFill>
          <a:schemeClr val="tx1"/>
        </a:solidFill>
        <a:latin typeface="Arial" charset="0"/>
        <a:ea typeface="Arial" charset="0"/>
        <a:cs typeface="Arial" charset="0"/>
      </a:defRPr>
    </a:lvl4pPr>
    <a:lvl5pPr marL="1828800" algn="l" rtl="0" fontAlgn="base">
      <a:spcBef>
        <a:spcPct val="0"/>
      </a:spcBef>
      <a:spcAft>
        <a:spcPct val="0"/>
      </a:spcAft>
      <a:defRPr kern="1200">
        <a:solidFill>
          <a:schemeClr val="tx1"/>
        </a:solidFill>
        <a:latin typeface="Arial" charset="0"/>
        <a:ea typeface="Arial" charset="0"/>
        <a:cs typeface="Arial" charset="0"/>
      </a:defRPr>
    </a:lvl5pPr>
    <a:lvl6pPr marL="2286000" algn="l" defTabSz="457200" rtl="0" eaLnBrk="1" latinLnBrk="0" hangingPunct="1">
      <a:defRPr kern="1200">
        <a:solidFill>
          <a:schemeClr val="tx1"/>
        </a:solidFill>
        <a:latin typeface="Arial" charset="0"/>
        <a:ea typeface="Arial" charset="0"/>
        <a:cs typeface="Arial" charset="0"/>
      </a:defRPr>
    </a:lvl6pPr>
    <a:lvl7pPr marL="2743200" algn="l" defTabSz="457200" rtl="0" eaLnBrk="1" latinLnBrk="0" hangingPunct="1">
      <a:defRPr kern="1200">
        <a:solidFill>
          <a:schemeClr val="tx1"/>
        </a:solidFill>
        <a:latin typeface="Arial" charset="0"/>
        <a:ea typeface="Arial" charset="0"/>
        <a:cs typeface="Arial" charset="0"/>
      </a:defRPr>
    </a:lvl7pPr>
    <a:lvl8pPr marL="3200400" algn="l" defTabSz="457200" rtl="0" eaLnBrk="1" latinLnBrk="0" hangingPunct="1">
      <a:defRPr kern="1200">
        <a:solidFill>
          <a:schemeClr val="tx1"/>
        </a:solidFill>
        <a:latin typeface="Arial" charset="0"/>
        <a:ea typeface="Arial" charset="0"/>
        <a:cs typeface="Arial" charset="0"/>
      </a:defRPr>
    </a:lvl8pPr>
    <a:lvl9pPr marL="3657600" algn="l" defTabSz="457200" rtl="0" eaLnBrk="1" latinLnBrk="0" hangingPunct="1">
      <a:defRPr kern="1200">
        <a:solidFill>
          <a:schemeClr val="tx1"/>
        </a:solidFill>
        <a:latin typeface="Arial" charset="0"/>
        <a:ea typeface="Arial" charset="0"/>
        <a:cs typeface="Arial" charset="0"/>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E5A923"/>
    <a:srgbClr val="00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horzBarState="maximized">
    <p:restoredLeft sz="15660" autoAdjust="0"/>
    <p:restoredTop sz="94660" autoAdjust="0"/>
  </p:normalViewPr>
  <p:slideViewPr>
    <p:cSldViewPr>
      <p:cViewPr varScale="1">
        <p:scale>
          <a:sx n="105" d="100"/>
          <a:sy n="105" d="100"/>
        </p:scale>
        <p:origin x="-336" y="-104"/>
      </p:cViewPr>
      <p:guideLst>
        <p:guide orient="horz" pos="2160"/>
        <p:guide pos="2880"/>
      </p:guideLst>
    </p:cSldViewPr>
  </p:slideViewPr>
  <p:outlineViewPr>
    <p:cViewPr>
      <p:scale>
        <a:sx n="33" d="100"/>
        <a:sy n="33" d="100"/>
      </p:scale>
      <p:origin x="0" y="144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D1602861-67E7-394D-8E2A-C45868AB9B95}" type="datetimeFigureOut">
              <a:rPr lang="en-US"/>
              <a:pPr/>
              <a:t>10/12/14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AA8DBDBC-6241-664A-9C41-D2BA81470E30}"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E7870E2B-3C64-2643-AA09-2420F64D5A32}" type="datetimeFigureOut">
              <a:rPr lang="en-US"/>
              <a:pPr/>
              <a:t>10/12/14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193942A8-2A8B-214A-9DA1-6353178F7F5C}"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7C67E2DB-7F7A-1E49-8B85-235F718FAC50}" type="datetimeFigureOut">
              <a:rPr lang="en-US"/>
              <a:pPr/>
              <a:t>10/12/14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C35451D4-E157-BB40-A815-B8DE49551716}"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8F502937-A949-4641-A1FE-22B322C28310}" type="datetimeFigureOut">
              <a:rPr lang="en-US"/>
              <a:pPr/>
              <a:t>10/12/14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3EB49F46-49FA-504A-B6C4-D0A46C30B54E}"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315E1486-8BE4-8041-91E3-EA943A88D1B9}" type="datetimeFigureOut">
              <a:rPr lang="en-US"/>
              <a:pPr/>
              <a:t>10/12/14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46358ACA-2526-724F-8371-1DE3A9CD5785}"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4EB6F8CE-0133-A341-AE57-57CFC78C05D1}" type="datetimeFigureOut">
              <a:rPr lang="en-US"/>
              <a:pPr/>
              <a:t>10/12/14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F1248C35-8F58-714D-9FB7-39BF614782E9}"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06522B2D-F66D-7A4E-8FBA-28963ECD3BB0}" type="datetimeFigureOut">
              <a:rPr lang="en-US"/>
              <a:pPr/>
              <a:t>10/12/14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83BADE7A-B12C-9245-8F35-4E8B9F9B176E}"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3E6195A2-9846-A841-A538-76548591DCA9}" type="datetimeFigureOut">
              <a:rPr lang="en-US"/>
              <a:pPr/>
              <a:t>10/12/14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45316E1B-0803-2748-84D1-D90A5E0068FF}"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372EF19A-200C-3E4A-85E6-4FF41C3D1A88}" type="datetimeFigureOut">
              <a:rPr lang="en-US"/>
              <a:pPr/>
              <a:t>10/12/14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5D811ABF-0737-234C-ACF3-1A1C2267EEB4}"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AF99EBC9-7830-AC40-ADF4-5A06618B14F7}" type="datetimeFigureOut">
              <a:rPr lang="en-US"/>
              <a:pPr/>
              <a:t>10/12/14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81C02A09-9722-474B-8A22-24208E82ADAB}"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4042B609-0AE2-4D41-AF19-6D594B28E539}" type="datetimeFigureOut">
              <a:rPr lang="en-US"/>
              <a:pPr/>
              <a:t>10/12/14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1F484CB-B538-ED4E-83E4-B54E93F0861C}"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4"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11" name="Rectangle 10"/>
          <p:cNvSpPr/>
          <p:nvPr userDrawn="1"/>
        </p:nvSpPr>
        <p:spPr>
          <a:xfrm>
            <a:off x="2514600" y="1143000"/>
            <a:ext cx="6629400" cy="5715000"/>
          </a:xfrm>
          <a:prstGeom prst="rect">
            <a:avLst/>
          </a:prstGeom>
          <a:solidFill>
            <a:schemeClr val="tx1">
              <a:alpha val="55000"/>
            </a:schemeClr>
          </a:solidFill>
          <a:ln>
            <a:noFill/>
          </a:ln>
          <a:effectLst>
            <a:outerShdw blurRad="40000" dist="23000" dir="5400000" rotWithShape="0">
              <a:srgbClr val="000000">
                <a:alpha val="57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ound Single Corner Rectangle 9"/>
          <p:cNvSpPr/>
          <p:nvPr userDrawn="1"/>
        </p:nvSpPr>
        <p:spPr>
          <a:xfrm flipV="1">
            <a:off x="0" y="0"/>
            <a:ext cx="9144000" cy="1447800"/>
          </a:xfrm>
          <a:prstGeom prst="round1Rect">
            <a:avLst/>
          </a:prstGeom>
          <a:gradFill>
            <a:gsLst>
              <a:gs pos="45000">
                <a:schemeClr val="tx1"/>
              </a:gs>
              <a:gs pos="99000">
                <a:schemeClr val="tx1">
                  <a:lumMod val="50000"/>
                  <a:lumOff val="50000"/>
                </a:schemeClr>
              </a:gs>
            </a:gsLst>
            <a:lin ang="1020000" scaled="0"/>
          </a:gradFill>
          <a:ln w="57150" cmpd="thickThi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Lion2.jpg"/>
          <p:cNvPicPr>
            <a:picLocks noChangeAspect="1"/>
          </p:cNvPicPr>
          <p:nvPr userDrawn="1"/>
        </p:nvPicPr>
        <p:blipFill>
          <a:blip r:embed="rId14"/>
          <a:srcRect l="44000" r="22083" b="13819"/>
          <a:stretch>
            <a:fillRect/>
          </a:stretch>
        </p:blipFill>
        <p:spPr>
          <a:xfrm flipH="1">
            <a:off x="0" y="1295400"/>
            <a:ext cx="2514600" cy="5562600"/>
          </a:xfrm>
          <a:prstGeom prst="rect">
            <a:avLst/>
          </a:prstGeom>
        </p:spPr>
      </p:pic>
      <p:sp>
        <p:nvSpPr>
          <p:cNvPr id="1026" name="Title Placeholder 1"/>
          <p:cNvSpPr>
            <a:spLocks noGrp="1"/>
          </p:cNvSpPr>
          <p:nvPr>
            <p:ph type="title"/>
          </p:nvPr>
        </p:nvSpPr>
        <p:spPr bwMode="auto">
          <a:xfrm>
            <a:off x="1752600" y="274638"/>
            <a:ext cx="6934200" cy="1143000"/>
          </a:xfrm>
          <a:prstGeom prst="rect">
            <a:avLst/>
          </a:prstGeom>
          <a:noFill/>
          <a:ln w="9525">
            <a:noFill/>
            <a:miter lim="800000"/>
            <a:headEnd/>
            <a:tailEnd/>
          </a:ln>
          <a:effectLst>
            <a:outerShdw blurRad="50800" dist="38100" dir="2700000">
              <a:srgbClr val="000000">
                <a:alpha val="43000"/>
              </a:srgbClr>
            </a:outerShdw>
          </a:effec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2971800" y="1905000"/>
            <a:ext cx="57150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fld id="{8D23F954-E9E0-414E-8C83-6EC7DEE853C0}" type="datetimeFigureOut">
              <a:rPr lang="en-US"/>
              <a:pPr/>
              <a:t>10/12/14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fld id="{E022E1CC-B8FF-6543-B8AE-017FC5783ACB}"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rtl="0" eaLnBrk="0" fontAlgn="base" hangingPunct="0">
        <a:spcBef>
          <a:spcPct val="0"/>
        </a:spcBef>
        <a:spcAft>
          <a:spcPct val="0"/>
        </a:spcAft>
        <a:defRPr sz="6000" b="1" i="0" kern="1200">
          <a:solidFill>
            <a:srgbClr val="E5A923"/>
          </a:solidFill>
          <a:latin typeface="Cambria"/>
          <a:ea typeface="+mj-ea"/>
          <a:cs typeface="Cambria"/>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rgbClr val="FFFFFF"/>
          </a:solidFill>
          <a:latin typeface="Cambria"/>
          <a:ea typeface="+mn-ea"/>
          <a:cs typeface="Cambria"/>
        </a:defRPr>
      </a:lvl1pPr>
      <a:lvl2pPr marL="742950" indent="-285750" algn="l" rtl="0" eaLnBrk="0" fontAlgn="base" hangingPunct="0">
        <a:spcBef>
          <a:spcPct val="20000"/>
        </a:spcBef>
        <a:spcAft>
          <a:spcPct val="0"/>
        </a:spcAft>
        <a:buFont typeface="Arial" charset="0"/>
        <a:buChar char="–"/>
        <a:defRPr sz="2800" kern="1200">
          <a:solidFill>
            <a:srgbClr val="FFFFFF"/>
          </a:solidFill>
          <a:latin typeface="Cambria"/>
          <a:ea typeface="ＭＳ Ｐゴシック" charset="-128"/>
          <a:cs typeface="Cambria"/>
        </a:defRPr>
      </a:lvl2pPr>
      <a:lvl3pPr marL="1143000" indent="-228600" algn="l" rtl="0" eaLnBrk="0" fontAlgn="base" hangingPunct="0">
        <a:spcBef>
          <a:spcPct val="20000"/>
        </a:spcBef>
        <a:spcAft>
          <a:spcPct val="0"/>
        </a:spcAft>
        <a:buFont typeface="Arial" charset="0"/>
        <a:buChar char="•"/>
        <a:defRPr sz="2400" kern="1200">
          <a:solidFill>
            <a:srgbClr val="FFFFFF"/>
          </a:solidFill>
          <a:latin typeface="Cambria"/>
          <a:ea typeface="ＭＳ Ｐゴシック" charset="-128"/>
          <a:cs typeface="Cambria"/>
        </a:defRPr>
      </a:lvl3pPr>
      <a:lvl4pPr marL="1600200" indent="-228600" algn="l" rtl="0" eaLnBrk="0" fontAlgn="base" hangingPunct="0">
        <a:spcBef>
          <a:spcPct val="20000"/>
        </a:spcBef>
        <a:spcAft>
          <a:spcPct val="0"/>
        </a:spcAft>
        <a:buFont typeface="Arial" charset="0"/>
        <a:buChar char="–"/>
        <a:defRPr sz="2000" kern="1200">
          <a:solidFill>
            <a:srgbClr val="FFFFFF"/>
          </a:solidFill>
          <a:latin typeface="Cambria"/>
          <a:ea typeface="ＭＳ Ｐゴシック" charset="-128"/>
          <a:cs typeface="Cambria"/>
        </a:defRPr>
      </a:lvl4pPr>
      <a:lvl5pPr marL="2057400" indent="-228600" algn="l" rtl="0" eaLnBrk="0" fontAlgn="base" hangingPunct="0">
        <a:spcBef>
          <a:spcPct val="20000"/>
        </a:spcBef>
        <a:spcAft>
          <a:spcPct val="0"/>
        </a:spcAft>
        <a:buFont typeface="Arial" charset="0"/>
        <a:buChar char="»"/>
        <a:defRPr sz="2000" kern="1200">
          <a:solidFill>
            <a:srgbClr val="FFFFFF"/>
          </a:solidFill>
          <a:latin typeface="Cambria"/>
          <a:ea typeface="ＭＳ Ｐゴシック" charset="-128"/>
          <a:cs typeface="Cambria"/>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715962"/>
          </a:xfrm>
        </p:spPr>
        <p:txBody>
          <a:bodyPr/>
          <a:lstStyle/>
          <a:p>
            <a:r>
              <a:rPr lang="en-US" dirty="0" smtClean="0"/>
              <a:t>1 Peter 5:6-9</a:t>
            </a:r>
            <a:endParaRPr lang="en-US" dirty="0"/>
          </a:p>
        </p:txBody>
      </p:sp>
      <p:sp>
        <p:nvSpPr>
          <p:cNvPr id="8" name="Content Placeholder 7"/>
          <p:cNvSpPr>
            <a:spLocks noGrp="1"/>
          </p:cNvSpPr>
          <p:nvPr>
            <p:ph idx="1"/>
          </p:nvPr>
        </p:nvSpPr>
        <p:spPr/>
        <p:txBody>
          <a:bodyPr/>
          <a:lstStyle/>
          <a:p>
            <a:pPr marL="0" indent="0">
              <a:buNone/>
            </a:pPr>
            <a:r>
              <a:rPr lang="en-US" sz="2500" b="1" dirty="0" smtClean="0"/>
              <a:t>“Therefore humble yourselves under the mighty hand of God, that He may exalt you in due time, casting all your care upon Him, for He cares for you. Be sober, be vigilant; because your adversary the devil walks about like a roaring lion, seeking whom he may devour. Resist him, steadfast in the faith, knowing that the same sufferings are experienced by your brotherhood in the world” (NKJV).</a:t>
            </a:r>
            <a:endParaRPr lang="en-US" sz="2500" b="1"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2"/>
                                          </p:val>
                                        </p:tav>
                                        <p:tav tm="100000">
                                          <p:val>
                                            <p:strVal val="#ppt_x"/>
                                          </p:val>
                                        </p:tav>
                                      </p:tavLst>
                                    </p:anim>
                                    <p:anim calcmode="lin" valueType="num">
                                      <p:cBhvr>
                                        <p:cTn id="8"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9" dur="1000"/>
                                        <p:tgtEl>
                                          <p:spTgt spid="7"/>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Effect transition="in" filter="fade">
                                      <p:cBhvr>
                                        <p:cTn id="13" dur="1000"/>
                                        <p:tgtEl>
                                          <p:spTgt spid="8">
                                            <p:txEl>
                                              <p:pRg st="0" end="0"/>
                                            </p:txEl>
                                          </p:spTgt>
                                        </p:tgtEl>
                                      </p:cBhvr>
                                    </p:animEffect>
                                    <p:anim calcmode="lin" valueType="num">
                                      <p:cBhvr>
                                        <p:cTn id="14"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uild="p"/>
    </p:bld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715962"/>
          </a:xfrm>
        </p:spPr>
        <p:txBody>
          <a:bodyPr/>
          <a:lstStyle/>
          <a:p>
            <a:r>
              <a:rPr lang="en-US" dirty="0" smtClean="0"/>
              <a:t>The Power of Satan</a:t>
            </a:r>
            <a:endParaRPr lang="en-US" dirty="0"/>
          </a:p>
        </p:txBody>
      </p:sp>
      <p:sp>
        <p:nvSpPr>
          <p:cNvPr id="8" name="Content Placeholder 7"/>
          <p:cNvSpPr>
            <a:spLocks noGrp="1"/>
          </p:cNvSpPr>
          <p:nvPr>
            <p:ph idx="1"/>
          </p:nvPr>
        </p:nvSpPr>
        <p:spPr/>
        <p:txBody>
          <a:bodyPr anchor="ctr"/>
          <a:lstStyle/>
          <a:p>
            <a:pPr marL="346075" indent="-346075">
              <a:spcBef>
                <a:spcPts val="1416"/>
              </a:spcBef>
            </a:pPr>
            <a:r>
              <a:rPr lang="en-US" sz="3400" b="1" dirty="0" smtClean="0"/>
              <a:t>We know that Satan is our “adversary” seeking to devour us.</a:t>
            </a:r>
          </a:p>
          <a:p>
            <a:pPr marL="346075" indent="-346075">
              <a:spcBef>
                <a:spcPts val="1416"/>
              </a:spcBef>
            </a:pPr>
            <a:r>
              <a:rPr lang="en-US" sz="3400" b="1" dirty="0" smtClean="0"/>
              <a:t>Satan means “adversary.” </a:t>
            </a:r>
          </a:p>
          <a:p>
            <a:pPr marL="346075" indent="-346075">
              <a:spcBef>
                <a:spcPts val="1416"/>
              </a:spcBef>
            </a:pPr>
            <a:r>
              <a:rPr lang="en-US" sz="3400" b="1" dirty="0" smtClean="0"/>
              <a:t>What we do not know is exactly what power he has to do this.</a:t>
            </a:r>
            <a:endParaRPr lang="en-US" sz="3400" b="1"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2"/>
                                          </p:val>
                                        </p:tav>
                                        <p:tav tm="100000">
                                          <p:val>
                                            <p:strVal val="#ppt_x"/>
                                          </p:val>
                                        </p:tav>
                                      </p:tavLst>
                                    </p:anim>
                                    <p:anim calcmode="lin" valueType="num">
                                      <p:cBhvr>
                                        <p:cTn id="8"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fade">
                                      <p:cBhvr>
                                        <p:cTn id="14" dur="1000"/>
                                        <p:tgtEl>
                                          <p:spTgt spid="8">
                                            <p:txEl>
                                              <p:pRg st="0" end="0"/>
                                            </p:txEl>
                                          </p:spTgt>
                                        </p:tgtEl>
                                      </p:cBhvr>
                                    </p:animEffect>
                                    <p:anim calcmode="lin" valueType="num">
                                      <p:cBhvr>
                                        <p:cTn id="15"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xEl>
                                              <p:pRg st="1" end="1"/>
                                            </p:txEl>
                                          </p:spTgt>
                                        </p:tgtEl>
                                        <p:attrNameLst>
                                          <p:attrName>style.visibility</p:attrName>
                                        </p:attrNameLst>
                                      </p:cBhvr>
                                      <p:to>
                                        <p:strVal val="visible"/>
                                      </p:to>
                                    </p:set>
                                    <p:animEffect transition="in" filter="fade">
                                      <p:cBhvr>
                                        <p:cTn id="21" dur="1000"/>
                                        <p:tgtEl>
                                          <p:spTgt spid="8">
                                            <p:txEl>
                                              <p:pRg st="1" end="1"/>
                                            </p:txEl>
                                          </p:spTgt>
                                        </p:tgtEl>
                                      </p:cBhvr>
                                    </p:animEffect>
                                    <p:anim calcmode="lin" valueType="num">
                                      <p:cBhvr>
                                        <p:cTn id="22"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xEl>
                                              <p:pRg st="2" end="2"/>
                                            </p:txEl>
                                          </p:spTgt>
                                        </p:tgtEl>
                                        <p:attrNameLst>
                                          <p:attrName>style.visibility</p:attrName>
                                        </p:attrNameLst>
                                      </p:cBhvr>
                                      <p:to>
                                        <p:strVal val="visible"/>
                                      </p:to>
                                    </p:set>
                                    <p:animEffect transition="in" filter="fade">
                                      <p:cBhvr>
                                        <p:cTn id="28" dur="1000"/>
                                        <p:tgtEl>
                                          <p:spTgt spid="8">
                                            <p:txEl>
                                              <p:pRg st="2" end="2"/>
                                            </p:txEl>
                                          </p:spTgt>
                                        </p:tgtEl>
                                      </p:cBhvr>
                                    </p:animEffect>
                                    <p:anim calcmode="lin" valueType="num">
                                      <p:cBhvr>
                                        <p:cTn id="29"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uild="p"/>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715962"/>
          </a:xfrm>
        </p:spPr>
        <p:txBody>
          <a:bodyPr/>
          <a:lstStyle/>
          <a:p>
            <a:r>
              <a:rPr lang="en-US" dirty="0" smtClean="0"/>
              <a:t>The Power of Satan</a:t>
            </a:r>
            <a:endParaRPr lang="en-US" dirty="0"/>
          </a:p>
        </p:txBody>
      </p:sp>
      <p:sp>
        <p:nvSpPr>
          <p:cNvPr id="8" name="Content Placeholder 7"/>
          <p:cNvSpPr>
            <a:spLocks noGrp="1"/>
          </p:cNvSpPr>
          <p:nvPr>
            <p:ph idx="1"/>
          </p:nvPr>
        </p:nvSpPr>
        <p:spPr>
          <a:xfrm>
            <a:off x="2971800" y="1905000"/>
            <a:ext cx="5715000" cy="4800600"/>
          </a:xfrm>
        </p:spPr>
        <p:txBody>
          <a:bodyPr/>
          <a:lstStyle/>
          <a:p>
            <a:pPr marL="857250" indent="-857250">
              <a:buNone/>
            </a:pPr>
            <a:r>
              <a:rPr lang="en-US" sz="4000" b="1" dirty="0" smtClean="0"/>
              <a:t>I. Descriptions of Satan.</a:t>
            </a:r>
          </a:p>
          <a:p>
            <a:pPr marL="512763" lvl="1" indent="-279400">
              <a:buFont typeface="Arial"/>
              <a:buChar char="•"/>
            </a:pPr>
            <a:r>
              <a:rPr lang="en-US" b="1" dirty="0" smtClean="0"/>
              <a:t>“Devil” means one “prone to slander” (Thayer).  He slandered Job (Job 1:8-11).</a:t>
            </a:r>
          </a:p>
          <a:p>
            <a:pPr marL="512763" lvl="1" indent="-279400">
              <a:buFont typeface="Arial"/>
              <a:buChar char="•"/>
            </a:pPr>
            <a:r>
              <a:rPr lang="en-US" b="1" dirty="0" smtClean="0"/>
              <a:t>He is the “accuser” of God’s people (Rev. 12:10-11). He does so “day and night.”</a:t>
            </a:r>
          </a:p>
          <a:p>
            <a:pPr marL="512763" lvl="1" indent="-279400">
              <a:buFont typeface="Arial"/>
              <a:buChar char="•"/>
            </a:pPr>
            <a:r>
              <a:rPr lang="en-US" b="1" dirty="0" smtClean="0"/>
              <a:t>He is a liar and the father of lies (John 8:44).</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1000"/>
                                        <p:tgtEl>
                                          <p:spTgt spid="8">
                                            <p:txEl>
                                              <p:pRg st="1" end="1"/>
                                            </p:txEl>
                                          </p:spTgt>
                                        </p:tgtEl>
                                      </p:cBhvr>
                                    </p:animEffect>
                                    <p:anim calcmode="lin" valueType="num">
                                      <p:cBhvr>
                                        <p:cTn id="15"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Effect transition="in" filter="fade">
                                      <p:cBhvr>
                                        <p:cTn id="21" dur="1000"/>
                                        <p:tgtEl>
                                          <p:spTgt spid="8">
                                            <p:txEl>
                                              <p:pRg st="2" end="2"/>
                                            </p:txEl>
                                          </p:spTgt>
                                        </p:tgtEl>
                                      </p:cBhvr>
                                    </p:animEffect>
                                    <p:anim calcmode="lin" valueType="num">
                                      <p:cBhvr>
                                        <p:cTn id="22"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xEl>
                                              <p:pRg st="3" end="3"/>
                                            </p:txEl>
                                          </p:spTgt>
                                        </p:tgtEl>
                                        <p:attrNameLst>
                                          <p:attrName>style.visibility</p:attrName>
                                        </p:attrNameLst>
                                      </p:cBhvr>
                                      <p:to>
                                        <p:strVal val="visible"/>
                                      </p:to>
                                    </p:set>
                                    <p:animEffect transition="in" filter="fade">
                                      <p:cBhvr>
                                        <p:cTn id="28" dur="1000"/>
                                        <p:tgtEl>
                                          <p:spTgt spid="8">
                                            <p:txEl>
                                              <p:pRg st="3" end="3"/>
                                            </p:txEl>
                                          </p:spTgt>
                                        </p:tgtEl>
                                      </p:cBhvr>
                                    </p:animEffect>
                                    <p:anim calcmode="lin" valueType="num">
                                      <p:cBhvr>
                                        <p:cTn id="29"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715962"/>
          </a:xfrm>
        </p:spPr>
        <p:txBody>
          <a:bodyPr/>
          <a:lstStyle/>
          <a:p>
            <a:r>
              <a:rPr lang="en-US" dirty="0" smtClean="0"/>
              <a:t>The Power of Satan</a:t>
            </a:r>
            <a:endParaRPr lang="en-US" dirty="0"/>
          </a:p>
        </p:txBody>
      </p:sp>
      <p:sp>
        <p:nvSpPr>
          <p:cNvPr id="8" name="Content Placeholder 7"/>
          <p:cNvSpPr>
            <a:spLocks noGrp="1"/>
          </p:cNvSpPr>
          <p:nvPr>
            <p:ph idx="1"/>
          </p:nvPr>
        </p:nvSpPr>
        <p:spPr/>
        <p:txBody>
          <a:bodyPr/>
          <a:lstStyle/>
          <a:p>
            <a:pPr marL="857250" indent="-857250">
              <a:buNone/>
            </a:pPr>
            <a:r>
              <a:rPr lang="en-US" sz="4000" b="1" dirty="0" smtClean="0"/>
              <a:t>I. Descriptions of Satan.</a:t>
            </a:r>
          </a:p>
          <a:p>
            <a:pPr marL="512763" lvl="1" indent="-279400">
              <a:buFont typeface="Arial"/>
              <a:buChar char="•"/>
            </a:pPr>
            <a:r>
              <a:rPr lang="en-US" b="1" dirty="0" smtClean="0"/>
              <a:t>He is the “ruler of this world” (John 12:31; 14:30; 16:11) whom Christ overcame. </a:t>
            </a:r>
          </a:p>
          <a:p>
            <a:pPr marL="512763" lvl="1" indent="-279400">
              <a:buFont typeface="Arial"/>
              <a:buChar char="•"/>
            </a:pPr>
            <a:r>
              <a:rPr lang="en-US" b="1" dirty="0" smtClean="0"/>
              <a:t>He is the “prince of the power of the air”—his spirit works in the disobedient (Eph. 2:1-3). </a:t>
            </a:r>
          </a:p>
          <a:p>
            <a:pPr marL="512763" lvl="1" indent="-279400">
              <a:buFont typeface="Arial"/>
              <a:buChar char="•"/>
            </a:pPr>
            <a:r>
              <a:rPr lang="en-US" b="1" dirty="0" smtClean="0"/>
              <a:t>The sinner is “of the devil” (1 John 3:7-8)—following him.</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1000"/>
                                        <p:tgtEl>
                                          <p:spTgt spid="8">
                                            <p:txEl>
                                              <p:pRg st="1" end="1"/>
                                            </p:txEl>
                                          </p:spTgt>
                                        </p:tgtEl>
                                      </p:cBhvr>
                                    </p:animEffect>
                                    <p:anim calcmode="lin" valueType="num">
                                      <p:cBhvr>
                                        <p:cTn id="8"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xEl>
                                              <p:pRg st="2" end="2"/>
                                            </p:txEl>
                                          </p:spTgt>
                                        </p:tgtEl>
                                        <p:attrNameLst>
                                          <p:attrName>style.visibility</p:attrName>
                                        </p:attrNameLst>
                                      </p:cBhvr>
                                      <p:to>
                                        <p:strVal val="visible"/>
                                      </p:to>
                                    </p:set>
                                    <p:animEffect transition="in" filter="fade">
                                      <p:cBhvr>
                                        <p:cTn id="14" dur="1000"/>
                                        <p:tgtEl>
                                          <p:spTgt spid="8">
                                            <p:txEl>
                                              <p:pRg st="2" end="2"/>
                                            </p:txEl>
                                          </p:spTgt>
                                        </p:tgtEl>
                                      </p:cBhvr>
                                    </p:animEffect>
                                    <p:anim calcmode="lin" valueType="num">
                                      <p:cBhvr>
                                        <p:cTn id="15"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xEl>
                                              <p:pRg st="3" end="3"/>
                                            </p:txEl>
                                          </p:spTgt>
                                        </p:tgtEl>
                                        <p:attrNameLst>
                                          <p:attrName>style.visibility</p:attrName>
                                        </p:attrNameLst>
                                      </p:cBhvr>
                                      <p:to>
                                        <p:strVal val="visible"/>
                                      </p:to>
                                    </p:set>
                                    <p:animEffect transition="in" filter="fade">
                                      <p:cBhvr>
                                        <p:cTn id="21" dur="1000"/>
                                        <p:tgtEl>
                                          <p:spTgt spid="8">
                                            <p:txEl>
                                              <p:pRg st="3" end="3"/>
                                            </p:txEl>
                                          </p:spTgt>
                                        </p:tgtEl>
                                      </p:cBhvr>
                                    </p:animEffect>
                                    <p:anim calcmode="lin" valueType="num">
                                      <p:cBhvr>
                                        <p:cTn id="22"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715962"/>
          </a:xfrm>
        </p:spPr>
        <p:txBody>
          <a:bodyPr/>
          <a:lstStyle/>
          <a:p>
            <a:r>
              <a:rPr lang="en-US" dirty="0" smtClean="0"/>
              <a:t>The Power of Satan</a:t>
            </a:r>
            <a:endParaRPr lang="en-US" dirty="0"/>
          </a:p>
        </p:txBody>
      </p:sp>
      <p:sp>
        <p:nvSpPr>
          <p:cNvPr id="8" name="Content Placeholder 7"/>
          <p:cNvSpPr>
            <a:spLocks noGrp="1"/>
          </p:cNvSpPr>
          <p:nvPr>
            <p:ph idx="1"/>
          </p:nvPr>
        </p:nvSpPr>
        <p:spPr/>
        <p:txBody>
          <a:bodyPr/>
          <a:lstStyle/>
          <a:p>
            <a:pPr marL="857250" indent="-857250">
              <a:buNone/>
            </a:pPr>
            <a:r>
              <a:rPr lang="en-US" sz="4000" b="1" dirty="0" smtClean="0"/>
              <a:t>II. How He Has Worked. </a:t>
            </a:r>
          </a:p>
          <a:p>
            <a:pPr marL="512763" lvl="1" indent="-279400">
              <a:buFont typeface="Arial"/>
              <a:buChar char="•"/>
            </a:pPr>
            <a:r>
              <a:rPr lang="en-US" b="1" dirty="0" smtClean="0"/>
              <a:t>He tempted Jesus with Scripture, comfort, and glory (Matt. 4:3-11).</a:t>
            </a:r>
          </a:p>
          <a:p>
            <a:pPr marL="512763" lvl="1" indent="-279400">
              <a:buFont typeface="Arial"/>
              <a:buChar char="•"/>
            </a:pPr>
            <a:r>
              <a:rPr lang="en-US" b="1" dirty="0" smtClean="0"/>
              <a:t>He was “cunning” with Eve, using “craftiness” deceiving her with half truths (Gen. 3:1-5; 2 Cor. 11:3). He deceives  “the whole world” (Rev. 12:9).</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1000"/>
                                        <p:tgtEl>
                                          <p:spTgt spid="8">
                                            <p:txEl>
                                              <p:pRg st="1" end="1"/>
                                            </p:txEl>
                                          </p:spTgt>
                                        </p:tgtEl>
                                      </p:cBhvr>
                                    </p:animEffect>
                                    <p:anim calcmode="lin" valueType="num">
                                      <p:cBhvr>
                                        <p:cTn id="15"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Effect transition="in" filter="fade">
                                      <p:cBhvr>
                                        <p:cTn id="21" dur="1000"/>
                                        <p:tgtEl>
                                          <p:spTgt spid="8">
                                            <p:txEl>
                                              <p:pRg st="2" end="2"/>
                                            </p:txEl>
                                          </p:spTgt>
                                        </p:tgtEl>
                                      </p:cBhvr>
                                    </p:animEffect>
                                    <p:anim calcmode="lin" valueType="num">
                                      <p:cBhvr>
                                        <p:cTn id="22"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715962"/>
          </a:xfrm>
        </p:spPr>
        <p:txBody>
          <a:bodyPr/>
          <a:lstStyle/>
          <a:p>
            <a:r>
              <a:rPr lang="en-US" dirty="0" smtClean="0"/>
              <a:t>The Power of Satan</a:t>
            </a:r>
            <a:endParaRPr lang="en-US" dirty="0"/>
          </a:p>
        </p:txBody>
      </p:sp>
      <p:sp>
        <p:nvSpPr>
          <p:cNvPr id="8" name="Content Placeholder 7"/>
          <p:cNvSpPr>
            <a:spLocks noGrp="1"/>
          </p:cNvSpPr>
          <p:nvPr>
            <p:ph idx="1"/>
          </p:nvPr>
        </p:nvSpPr>
        <p:spPr/>
        <p:txBody>
          <a:bodyPr/>
          <a:lstStyle/>
          <a:p>
            <a:pPr marL="857250" indent="-857250">
              <a:buNone/>
            </a:pPr>
            <a:r>
              <a:rPr lang="en-US" sz="4000" b="1" dirty="0" smtClean="0"/>
              <a:t>II. How He Has Worked. </a:t>
            </a:r>
          </a:p>
          <a:p>
            <a:pPr marL="512763" lvl="1" indent="-279400">
              <a:buFont typeface="Arial"/>
              <a:buChar char="•"/>
            </a:pPr>
            <a:r>
              <a:rPr lang="en-US" b="1" dirty="0" smtClean="0"/>
              <a:t>He moved David to sin against God by pride in the power of man (1 Chron. 21:1-2).</a:t>
            </a:r>
          </a:p>
          <a:p>
            <a:pPr marL="512763" lvl="1" indent="-279400">
              <a:buFont typeface="Arial"/>
              <a:buChar char="•"/>
            </a:pPr>
            <a:r>
              <a:rPr lang="en-US" b="1" dirty="0" smtClean="0"/>
              <a:t>He distorted Peter’s priorities (Matt. 16:21-23).</a:t>
            </a:r>
          </a:p>
          <a:p>
            <a:pPr marL="512763" lvl="1" indent="-279400">
              <a:buFont typeface="Arial"/>
              <a:buChar char="•"/>
            </a:pPr>
            <a:r>
              <a:rPr lang="en-US" b="1" dirty="0" smtClean="0"/>
              <a:t>He worked to hinder good work (1 Thess. 2:17-18).</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1000"/>
                                        <p:tgtEl>
                                          <p:spTgt spid="8">
                                            <p:txEl>
                                              <p:pRg st="1" end="1"/>
                                            </p:txEl>
                                          </p:spTgt>
                                        </p:tgtEl>
                                      </p:cBhvr>
                                    </p:animEffect>
                                    <p:anim calcmode="lin" valueType="num">
                                      <p:cBhvr>
                                        <p:cTn id="8"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xEl>
                                              <p:pRg st="2" end="2"/>
                                            </p:txEl>
                                          </p:spTgt>
                                        </p:tgtEl>
                                        <p:attrNameLst>
                                          <p:attrName>style.visibility</p:attrName>
                                        </p:attrNameLst>
                                      </p:cBhvr>
                                      <p:to>
                                        <p:strVal val="visible"/>
                                      </p:to>
                                    </p:set>
                                    <p:animEffect transition="in" filter="fade">
                                      <p:cBhvr>
                                        <p:cTn id="14" dur="1000"/>
                                        <p:tgtEl>
                                          <p:spTgt spid="8">
                                            <p:txEl>
                                              <p:pRg st="2" end="2"/>
                                            </p:txEl>
                                          </p:spTgt>
                                        </p:tgtEl>
                                      </p:cBhvr>
                                    </p:animEffect>
                                    <p:anim calcmode="lin" valueType="num">
                                      <p:cBhvr>
                                        <p:cTn id="15"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xEl>
                                              <p:pRg st="3" end="3"/>
                                            </p:txEl>
                                          </p:spTgt>
                                        </p:tgtEl>
                                        <p:attrNameLst>
                                          <p:attrName>style.visibility</p:attrName>
                                        </p:attrNameLst>
                                      </p:cBhvr>
                                      <p:to>
                                        <p:strVal val="visible"/>
                                      </p:to>
                                    </p:set>
                                    <p:animEffect transition="in" filter="fade">
                                      <p:cBhvr>
                                        <p:cTn id="21" dur="1000"/>
                                        <p:tgtEl>
                                          <p:spTgt spid="8">
                                            <p:txEl>
                                              <p:pRg st="3" end="3"/>
                                            </p:txEl>
                                          </p:spTgt>
                                        </p:tgtEl>
                                      </p:cBhvr>
                                    </p:animEffect>
                                    <p:anim calcmode="lin" valueType="num">
                                      <p:cBhvr>
                                        <p:cTn id="22"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715962"/>
          </a:xfrm>
        </p:spPr>
        <p:txBody>
          <a:bodyPr/>
          <a:lstStyle/>
          <a:p>
            <a:r>
              <a:rPr lang="en-US" dirty="0" smtClean="0"/>
              <a:t>The Power of Satan</a:t>
            </a:r>
            <a:endParaRPr lang="en-US" dirty="0"/>
          </a:p>
        </p:txBody>
      </p:sp>
      <p:sp>
        <p:nvSpPr>
          <p:cNvPr id="8" name="Content Placeholder 7"/>
          <p:cNvSpPr>
            <a:spLocks noGrp="1"/>
          </p:cNvSpPr>
          <p:nvPr>
            <p:ph idx="1"/>
          </p:nvPr>
        </p:nvSpPr>
        <p:spPr>
          <a:xfrm>
            <a:off x="2971800" y="1600200"/>
            <a:ext cx="5715000" cy="5029200"/>
          </a:xfrm>
        </p:spPr>
        <p:txBody>
          <a:bodyPr/>
          <a:lstStyle/>
          <a:p>
            <a:pPr marL="857250" indent="-857250">
              <a:buNone/>
            </a:pPr>
            <a:r>
              <a:rPr lang="en-US" sz="4000" b="1" dirty="0" smtClean="0"/>
              <a:t>III. What He Seeks. </a:t>
            </a:r>
          </a:p>
          <a:p>
            <a:pPr marL="512763" lvl="1" indent="-279400">
              <a:buFont typeface="Arial"/>
              <a:buChar char="•"/>
            </a:pPr>
            <a:r>
              <a:rPr lang="en-US" b="1" dirty="0" smtClean="0"/>
              <a:t>He wants God’s people (Luke 22:31-32).</a:t>
            </a:r>
          </a:p>
          <a:p>
            <a:pPr marL="512763" lvl="1" indent="-279400">
              <a:buFont typeface="Arial"/>
              <a:buChar char="•"/>
            </a:pPr>
            <a:r>
              <a:rPr lang="en-US" b="1" dirty="0" smtClean="0"/>
              <a:t>He wants to take them captive that they might do his will      (2 Tim. 2:24-24). </a:t>
            </a:r>
          </a:p>
          <a:p>
            <a:pPr marL="512763" lvl="1" indent="-279400">
              <a:buFont typeface="Arial"/>
              <a:buChar char="•"/>
            </a:pPr>
            <a:r>
              <a:rPr lang="en-US" b="1" dirty="0" smtClean="0"/>
              <a:t>He robs people of the word (Luke 8:12).</a:t>
            </a:r>
          </a:p>
          <a:p>
            <a:pPr marL="512763" lvl="1" indent="-279400">
              <a:buFont typeface="Arial"/>
              <a:buChar char="•"/>
            </a:pPr>
            <a:r>
              <a:rPr lang="en-US" b="1" dirty="0" smtClean="0"/>
              <a:t>He wants to take advantage of us (2 Cor. 2:9-11).</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1000"/>
                                        <p:tgtEl>
                                          <p:spTgt spid="8">
                                            <p:txEl>
                                              <p:pRg st="1" end="1"/>
                                            </p:txEl>
                                          </p:spTgt>
                                        </p:tgtEl>
                                      </p:cBhvr>
                                    </p:animEffect>
                                    <p:anim calcmode="lin" valueType="num">
                                      <p:cBhvr>
                                        <p:cTn id="15"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Effect transition="in" filter="fade">
                                      <p:cBhvr>
                                        <p:cTn id="21" dur="1000"/>
                                        <p:tgtEl>
                                          <p:spTgt spid="8">
                                            <p:txEl>
                                              <p:pRg st="2" end="2"/>
                                            </p:txEl>
                                          </p:spTgt>
                                        </p:tgtEl>
                                      </p:cBhvr>
                                    </p:animEffect>
                                    <p:anim calcmode="lin" valueType="num">
                                      <p:cBhvr>
                                        <p:cTn id="22"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xEl>
                                              <p:pRg st="3" end="3"/>
                                            </p:txEl>
                                          </p:spTgt>
                                        </p:tgtEl>
                                        <p:attrNameLst>
                                          <p:attrName>style.visibility</p:attrName>
                                        </p:attrNameLst>
                                      </p:cBhvr>
                                      <p:to>
                                        <p:strVal val="visible"/>
                                      </p:to>
                                    </p:set>
                                    <p:animEffect transition="in" filter="fade">
                                      <p:cBhvr>
                                        <p:cTn id="28" dur="1000"/>
                                        <p:tgtEl>
                                          <p:spTgt spid="8">
                                            <p:txEl>
                                              <p:pRg st="3" end="3"/>
                                            </p:txEl>
                                          </p:spTgt>
                                        </p:tgtEl>
                                      </p:cBhvr>
                                    </p:animEffect>
                                    <p:anim calcmode="lin" valueType="num">
                                      <p:cBhvr>
                                        <p:cTn id="29"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8">
                                            <p:txEl>
                                              <p:pRg st="4" end="4"/>
                                            </p:txEl>
                                          </p:spTgt>
                                        </p:tgtEl>
                                        <p:attrNameLst>
                                          <p:attrName>style.visibility</p:attrName>
                                        </p:attrNameLst>
                                      </p:cBhvr>
                                      <p:to>
                                        <p:strVal val="visible"/>
                                      </p:to>
                                    </p:set>
                                    <p:animEffect transition="in" filter="fade">
                                      <p:cBhvr>
                                        <p:cTn id="35" dur="1000"/>
                                        <p:tgtEl>
                                          <p:spTgt spid="8">
                                            <p:txEl>
                                              <p:pRg st="4" end="4"/>
                                            </p:txEl>
                                          </p:spTgt>
                                        </p:tgtEl>
                                      </p:cBhvr>
                                    </p:animEffect>
                                    <p:anim calcmode="lin" valueType="num">
                                      <p:cBhvr>
                                        <p:cTn id="36"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715962"/>
          </a:xfrm>
        </p:spPr>
        <p:txBody>
          <a:bodyPr/>
          <a:lstStyle/>
          <a:p>
            <a:r>
              <a:rPr lang="en-US" dirty="0" smtClean="0"/>
              <a:t>The Power of Satan</a:t>
            </a:r>
            <a:endParaRPr lang="en-US" dirty="0"/>
          </a:p>
        </p:txBody>
      </p:sp>
      <p:sp>
        <p:nvSpPr>
          <p:cNvPr id="8" name="Content Placeholder 7"/>
          <p:cNvSpPr>
            <a:spLocks noGrp="1"/>
          </p:cNvSpPr>
          <p:nvPr>
            <p:ph idx="1"/>
          </p:nvPr>
        </p:nvSpPr>
        <p:spPr>
          <a:xfrm>
            <a:off x="2971800" y="1676400"/>
            <a:ext cx="5715000" cy="4953000"/>
          </a:xfrm>
        </p:spPr>
        <p:txBody>
          <a:bodyPr/>
          <a:lstStyle/>
          <a:p>
            <a:pPr marL="857250" indent="-857250">
              <a:buNone/>
            </a:pPr>
            <a:r>
              <a:rPr lang="en-US" sz="4000" b="1" dirty="0" smtClean="0"/>
              <a:t>IV. He Wins When... </a:t>
            </a:r>
          </a:p>
          <a:p>
            <a:pPr marL="512763" lvl="1" indent="-279400">
              <a:buFont typeface="Arial"/>
              <a:buChar char="•"/>
            </a:pPr>
            <a:r>
              <a:rPr lang="en-US" b="1" dirty="0" smtClean="0"/>
              <a:t>We fall to temptation</a:t>
            </a:r>
          </a:p>
          <a:p>
            <a:pPr marL="512763" lvl="1" indent="-279400">
              <a:buFont typeface="Arial"/>
              <a:buChar char="•"/>
            </a:pPr>
            <a:r>
              <a:rPr lang="en-US" b="1" dirty="0" smtClean="0"/>
              <a:t>We live like the world </a:t>
            </a:r>
          </a:p>
          <a:p>
            <a:pPr marL="512763" lvl="1" indent="-279400">
              <a:buFont typeface="Arial"/>
              <a:buChar char="•"/>
            </a:pPr>
            <a:r>
              <a:rPr lang="en-US" b="1" dirty="0" smtClean="0"/>
              <a:t>We grow discouraged</a:t>
            </a:r>
          </a:p>
          <a:p>
            <a:pPr marL="512763" lvl="1" indent="-279400">
              <a:buFont typeface="Arial"/>
              <a:buChar char="•"/>
            </a:pPr>
            <a:r>
              <a:rPr lang="en-US" b="1" dirty="0" smtClean="0"/>
              <a:t>We forget that he is the enemy</a:t>
            </a:r>
          </a:p>
          <a:p>
            <a:pPr marL="512763" lvl="1" indent="-279400">
              <a:buFont typeface="Arial"/>
              <a:buChar char="•"/>
            </a:pPr>
            <a:r>
              <a:rPr lang="en-US" b="1" dirty="0" smtClean="0"/>
              <a:t>We fight among ourselves</a:t>
            </a:r>
          </a:p>
          <a:p>
            <a:pPr marL="512763" lvl="1" indent="-279400">
              <a:buFont typeface="Arial"/>
              <a:buChar char="•"/>
            </a:pPr>
            <a:r>
              <a:rPr lang="en-US" b="1" dirty="0" smtClean="0"/>
              <a:t>We stop doing good</a:t>
            </a:r>
          </a:p>
          <a:p>
            <a:pPr marL="512763" lvl="1" indent="-279400">
              <a:buFont typeface="Arial"/>
              <a:buChar char="•"/>
            </a:pPr>
            <a:r>
              <a:rPr lang="en-US" b="1" dirty="0" smtClean="0"/>
              <a:t>We stop trying to help others</a:t>
            </a:r>
          </a:p>
          <a:p>
            <a:pPr marL="512763" lvl="1" indent="-279400">
              <a:buFont typeface="Arial"/>
              <a:buChar char="•"/>
            </a:pPr>
            <a:r>
              <a:rPr lang="en-US" b="1" dirty="0" smtClean="0"/>
              <a:t>We believe his lies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1000"/>
                                        <p:tgtEl>
                                          <p:spTgt spid="8">
                                            <p:txEl>
                                              <p:pRg st="1" end="1"/>
                                            </p:txEl>
                                          </p:spTgt>
                                        </p:tgtEl>
                                      </p:cBhvr>
                                    </p:animEffect>
                                    <p:anim calcmode="lin" valueType="num">
                                      <p:cBhvr>
                                        <p:cTn id="15"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Effect transition="in" filter="fade">
                                      <p:cBhvr>
                                        <p:cTn id="21" dur="1000"/>
                                        <p:tgtEl>
                                          <p:spTgt spid="8">
                                            <p:txEl>
                                              <p:pRg st="2" end="2"/>
                                            </p:txEl>
                                          </p:spTgt>
                                        </p:tgtEl>
                                      </p:cBhvr>
                                    </p:animEffect>
                                    <p:anim calcmode="lin" valueType="num">
                                      <p:cBhvr>
                                        <p:cTn id="22"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xEl>
                                              <p:pRg st="3" end="3"/>
                                            </p:txEl>
                                          </p:spTgt>
                                        </p:tgtEl>
                                        <p:attrNameLst>
                                          <p:attrName>style.visibility</p:attrName>
                                        </p:attrNameLst>
                                      </p:cBhvr>
                                      <p:to>
                                        <p:strVal val="visible"/>
                                      </p:to>
                                    </p:set>
                                    <p:animEffect transition="in" filter="fade">
                                      <p:cBhvr>
                                        <p:cTn id="28" dur="1000"/>
                                        <p:tgtEl>
                                          <p:spTgt spid="8">
                                            <p:txEl>
                                              <p:pRg st="3" end="3"/>
                                            </p:txEl>
                                          </p:spTgt>
                                        </p:tgtEl>
                                      </p:cBhvr>
                                    </p:animEffect>
                                    <p:anim calcmode="lin" valueType="num">
                                      <p:cBhvr>
                                        <p:cTn id="29"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8">
                                            <p:txEl>
                                              <p:pRg st="4" end="4"/>
                                            </p:txEl>
                                          </p:spTgt>
                                        </p:tgtEl>
                                        <p:attrNameLst>
                                          <p:attrName>style.visibility</p:attrName>
                                        </p:attrNameLst>
                                      </p:cBhvr>
                                      <p:to>
                                        <p:strVal val="visible"/>
                                      </p:to>
                                    </p:set>
                                    <p:animEffect transition="in" filter="fade">
                                      <p:cBhvr>
                                        <p:cTn id="35" dur="1000"/>
                                        <p:tgtEl>
                                          <p:spTgt spid="8">
                                            <p:txEl>
                                              <p:pRg st="4" end="4"/>
                                            </p:txEl>
                                          </p:spTgt>
                                        </p:tgtEl>
                                      </p:cBhvr>
                                    </p:animEffect>
                                    <p:anim calcmode="lin" valueType="num">
                                      <p:cBhvr>
                                        <p:cTn id="36"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8">
                                            <p:txEl>
                                              <p:pRg st="5" end="5"/>
                                            </p:txEl>
                                          </p:spTgt>
                                        </p:tgtEl>
                                        <p:attrNameLst>
                                          <p:attrName>style.visibility</p:attrName>
                                        </p:attrNameLst>
                                      </p:cBhvr>
                                      <p:to>
                                        <p:strVal val="visible"/>
                                      </p:to>
                                    </p:set>
                                    <p:animEffect transition="in" filter="fade">
                                      <p:cBhvr>
                                        <p:cTn id="42" dur="1000"/>
                                        <p:tgtEl>
                                          <p:spTgt spid="8">
                                            <p:txEl>
                                              <p:pRg st="5" end="5"/>
                                            </p:txEl>
                                          </p:spTgt>
                                        </p:tgtEl>
                                      </p:cBhvr>
                                    </p:animEffect>
                                    <p:anim calcmode="lin" valueType="num">
                                      <p:cBhvr>
                                        <p:cTn id="43"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8">
                                            <p:txEl>
                                              <p:pRg st="6" end="6"/>
                                            </p:txEl>
                                          </p:spTgt>
                                        </p:tgtEl>
                                        <p:attrNameLst>
                                          <p:attrName>style.visibility</p:attrName>
                                        </p:attrNameLst>
                                      </p:cBhvr>
                                      <p:to>
                                        <p:strVal val="visible"/>
                                      </p:to>
                                    </p:set>
                                    <p:animEffect transition="in" filter="fade">
                                      <p:cBhvr>
                                        <p:cTn id="49" dur="1000"/>
                                        <p:tgtEl>
                                          <p:spTgt spid="8">
                                            <p:txEl>
                                              <p:pRg st="6" end="6"/>
                                            </p:txEl>
                                          </p:spTgt>
                                        </p:tgtEl>
                                      </p:cBhvr>
                                    </p:animEffect>
                                    <p:anim calcmode="lin" valueType="num">
                                      <p:cBhvr>
                                        <p:cTn id="50" dur="1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8">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8">
                                            <p:txEl>
                                              <p:pRg st="7" end="7"/>
                                            </p:txEl>
                                          </p:spTgt>
                                        </p:tgtEl>
                                        <p:attrNameLst>
                                          <p:attrName>style.visibility</p:attrName>
                                        </p:attrNameLst>
                                      </p:cBhvr>
                                      <p:to>
                                        <p:strVal val="visible"/>
                                      </p:to>
                                    </p:set>
                                    <p:animEffect transition="in" filter="fade">
                                      <p:cBhvr>
                                        <p:cTn id="56" dur="1000"/>
                                        <p:tgtEl>
                                          <p:spTgt spid="8">
                                            <p:txEl>
                                              <p:pRg st="7" end="7"/>
                                            </p:txEl>
                                          </p:spTgt>
                                        </p:tgtEl>
                                      </p:cBhvr>
                                    </p:animEffect>
                                    <p:anim calcmode="lin" valueType="num">
                                      <p:cBhvr>
                                        <p:cTn id="57" dur="1000" fill="hold"/>
                                        <p:tgtEl>
                                          <p:spTgt spid="8">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8">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8">
                                            <p:txEl>
                                              <p:pRg st="8" end="8"/>
                                            </p:txEl>
                                          </p:spTgt>
                                        </p:tgtEl>
                                        <p:attrNameLst>
                                          <p:attrName>style.visibility</p:attrName>
                                        </p:attrNameLst>
                                      </p:cBhvr>
                                      <p:to>
                                        <p:strVal val="visible"/>
                                      </p:to>
                                    </p:set>
                                    <p:animEffect transition="in" filter="fade">
                                      <p:cBhvr>
                                        <p:cTn id="63" dur="1000"/>
                                        <p:tgtEl>
                                          <p:spTgt spid="8">
                                            <p:txEl>
                                              <p:pRg st="8" end="8"/>
                                            </p:txEl>
                                          </p:spTgt>
                                        </p:tgtEl>
                                      </p:cBhvr>
                                    </p:animEffect>
                                    <p:anim calcmode="lin" valueType="num">
                                      <p:cBhvr>
                                        <p:cTn id="64" dur="1000" fill="hold"/>
                                        <p:tgtEl>
                                          <p:spTgt spid="8">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8">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715962"/>
          </a:xfrm>
        </p:spPr>
        <p:txBody>
          <a:bodyPr/>
          <a:lstStyle/>
          <a:p>
            <a:r>
              <a:rPr lang="en-US" dirty="0" smtClean="0"/>
              <a:t>The Power of Satan</a:t>
            </a:r>
            <a:endParaRPr lang="en-US" dirty="0"/>
          </a:p>
        </p:txBody>
      </p:sp>
      <p:sp>
        <p:nvSpPr>
          <p:cNvPr id="8" name="Content Placeholder 7"/>
          <p:cNvSpPr>
            <a:spLocks noGrp="1"/>
          </p:cNvSpPr>
          <p:nvPr>
            <p:ph idx="1"/>
          </p:nvPr>
        </p:nvSpPr>
        <p:spPr>
          <a:xfrm>
            <a:off x="2971800" y="1828800"/>
            <a:ext cx="5715000" cy="4800600"/>
          </a:xfrm>
        </p:spPr>
        <p:txBody>
          <a:bodyPr/>
          <a:lstStyle/>
          <a:p>
            <a:pPr marL="857250" indent="-857250">
              <a:buNone/>
            </a:pPr>
            <a:r>
              <a:rPr lang="en-US" sz="4000" b="1" i="1" dirty="0" smtClean="0"/>
              <a:t>What Can We Do?</a:t>
            </a:r>
            <a:r>
              <a:rPr lang="en-US" sz="4000" b="1" dirty="0" smtClean="0"/>
              <a:t> </a:t>
            </a:r>
          </a:p>
          <a:p>
            <a:pPr marL="512763" lvl="1" indent="-279400">
              <a:buFont typeface="Arial"/>
              <a:buChar char="•"/>
            </a:pPr>
            <a:r>
              <a:rPr lang="en-US" b="1" dirty="0" smtClean="0"/>
              <a:t>Refuse to cooperate with </a:t>
            </a:r>
            <a:r>
              <a:rPr lang="en-US" b="1" dirty="0" err="1" smtClean="0"/>
              <a:t>him(Acts</a:t>
            </a:r>
            <a:r>
              <a:rPr lang="en-US" b="1" dirty="0" smtClean="0"/>
              <a:t> 5:3-4).</a:t>
            </a:r>
          </a:p>
          <a:p>
            <a:pPr marL="512763" lvl="1" indent="-279400">
              <a:buFont typeface="Arial"/>
              <a:buChar char="•"/>
            </a:pPr>
            <a:r>
              <a:rPr lang="en-US" b="1" dirty="0" smtClean="0"/>
              <a:t>Resist him (Jas. 4:7-8)—refuse to give him the victory!</a:t>
            </a:r>
          </a:p>
          <a:p>
            <a:pPr marL="512763" lvl="1" indent="-279400">
              <a:buFont typeface="Arial"/>
              <a:buChar char="•"/>
            </a:pPr>
            <a:r>
              <a:rPr lang="en-US" b="1" dirty="0" smtClean="0"/>
              <a:t>Refuse to give him “place” in our lives (Eph. 4:26-27).</a:t>
            </a:r>
          </a:p>
          <a:p>
            <a:pPr marL="512763" lvl="1" indent="-279400">
              <a:buFont typeface="Arial"/>
              <a:buChar char="•"/>
            </a:pPr>
            <a:r>
              <a:rPr lang="en-US" b="1" dirty="0" smtClean="0"/>
              <a:t>Stand against his “wiles” (Eph. 6:11).</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1000"/>
                                        <p:tgtEl>
                                          <p:spTgt spid="8">
                                            <p:txEl>
                                              <p:pRg st="1" end="1"/>
                                            </p:txEl>
                                          </p:spTgt>
                                        </p:tgtEl>
                                      </p:cBhvr>
                                    </p:animEffect>
                                    <p:anim calcmode="lin" valueType="num">
                                      <p:cBhvr>
                                        <p:cTn id="15"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Effect transition="in" filter="fade">
                                      <p:cBhvr>
                                        <p:cTn id="21" dur="1000"/>
                                        <p:tgtEl>
                                          <p:spTgt spid="8">
                                            <p:txEl>
                                              <p:pRg st="2" end="2"/>
                                            </p:txEl>
                                          </p:spTgt>
                                        </p:tgtEl>
                                      </p:cBhvr>
                                    </p:animEffect>
                                    <p:anim calcmode="lin" valueType="num">
                                      <p:cBhvr>
                                        <p:cTn id="22"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xEl>
                                              <p:pRg st="3" end="3"/>
                                            </p:txEl>
                                          </p:spTgt>
                                        </p:tgtEl>
                                        <p:attrNameLst>
                                          <p:attrName>style.visibility</p:attrName>
                                        </p:attrNameLst>
                                      </p:cBhvr>
                                      <p:to>
                                        <p:strVal val="visible"/>
                                      </p:to>
                                    </p:set>
                                    <p:animEffect transition="in" filter="fade">
                                      <p:cBhvr>
                                        <p:cTn id="28" dur="1000"/>
                                        <p:tgtEl>
                                          <p:spTgt spid="8">
                                            <p:txEl>
                                              <p:pRg st="3" end="3"/>
                                            </p:txEl>
                                          </p:spTgt>
                                        </p:tgtEl>
                                      </p:cBhvr>
                                    </p:animEffect>
                                    <p:anim calcmode="lin" valueType="num">
                                      <p:cBhvr>
                                        <p:cTn id="29"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8">
                                            <p:txEl>
                                              <p:pRg st="4" end="4"/>
                                            </p:txEl>
                                          </p:spTgt>
                                        </p:tgtEl>
                                        <p:attrNameLst>
                                          <p:attrName>style.visibility</p:attrName>
                                        </p:attrNameLst>
                                      </p:cBhvr>
                                      <p:to>
                                        <p:strVal val="visible"/>
                                      </p:to>
                                    </p:set>
                                    <p:animEffect transition="in" filter="fade">
                                      <p:cBhvr>
                                        <p:cTn id="35" dur="1000"/>
                                        <p:tgtEl>
                                          <p:spTgt spid="8">
                                            <p:txEl>
                                              <p:pRg st="4" end="4"/>
                                            </p:txEl>
                                          </p:spTgt>
                                        </p:tgtEl>
                                      </p:cBhvr>
                                    </p:animEffect>
                                    <p:anim calcmode="lin" valueType="num">
                                      <p:cBhvr>
                                        <p:cTn id="36"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Sample presentation slides</Template>
  <TotalTime>286</TotalTime>
  <Words>645</Words>
  <Application>Microsoft Macintosh PowerPoint</Application>
  <PresentationFormat>On-screen Show (4:3)</PresentationFormat>
  <Paragraphs>47</Paragraphs>
  <Slides>9</Slides>
  <Notes>0</Notes>
  <HiddenSlides>0</HiddenSlides>
  <MMClips>0</MMClips>
  <ScaleCrop>false</ScaleCrop>
  <HeadingPairs>
    <vt:vector size="4" baseType="variant">
      <vt:variant>
        <vt:lpstr>Design Template</vt:lpstr>
      </vt:variant>
      <vt:variant>
        <vt:i4>1</vt:i4>
      </vt:variant>
      <vt:variant>
        <vt:lpstr>Slide Titles</vt:lpstr>
      </vt:variant>
      <vt:variant>
        <vt:i4>9</vt:i4>
      </vt:variant>
    </vt:vector>
  </HeadingPairs>
  <TitlesOfParts>
    <vt:vector size="10" baseType="lpstr">
      <vt:lpstr>Office Theme</vt:lpstr>
      <vt:lpstr>1 Peter 5:6-9</vt:lpstr>
      <vt:lpstr>The Power of Satan</vt:lpstr>
      <vt:lpstr>The Power of Satan</vt:lpstr>
      <vt:lpstr>The Power of Satan</vt:lpstr>
      <vt:lpstr>The Power of Satan</vt:lpstr>
      <vt:lpstr>The Power of Satan</vt:lpstr>
      <vt:lpstr>The Power of Satan</vt:lpstr>
      <vt:lpstr>The Power of Satan</vt:lpstr>
      <vt:lpstr>The Power of Satan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Aaron Beard</dc:creator>
  <cp:lastModifiedBy>Kyle Pope</cp:lastModifiedBy>
  <cp:revision>39</cp:revision>
  <dcterms:created xsi:type="dcterms:W3CDTF">2014-10-12T20:06:18Z</dcterms:created>
  <dcterms:modified xsi:type="dcterms:W3CDTF">2014-10-12T20:06:31Z</dcterms:modified>
</cp:coreProperties>
</file>