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sldIdLst>
    <p:sldId id="257" r:id="rId2"/>
    <p:sldId id="259" r:id="rId3"/>
    <p:sldId id="261" r:id="rId4"/>
    <p:sldId id="265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33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38C8-4C2E-476A-B65D-6F2D4A0F6E98}" type="datetimeFigureOut">
              <a:rPr lang="en-US" smtClean="0"/>
              <a:pPr/>
              <a:t>12/22/15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FF05C-B060-471D-BCF0-15402F5DEE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02805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38C8-4C2E-476A-B65D-6F2D4A0F6E98}" type="datetimeFigureOut">
              <a:rPr lang="en-US" smtClean="0"/>
              <a:pPr/>
              <a:t>12/22/15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FF05C-B060-471D-BCF0-15402F5DEE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30330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38C8-4C2E-476A-B65D-6F2D4A0F6E98}" type="datetimeFigureOut">
              <a:rPr lang="en-US" smtClean="0"/>
              <a:pPr/>
              <a:t>12/22/15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FF05C-B060-471D-BCF0-15402F5DEE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950765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38C8-4C2E-476A-B65D-6F2D4A0F6E98}" type="datetimeFigureOut">
              <a:rPr lang="en-US" smtClean="0"/>
              <a:pPr/>
              <a:t>12/22/15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FF05C-B060-471D-BCF0-15402F5DEE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69524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38C8-4C2E-476A-B65D-6F2D4A0F6E98}" type="datetimeFigureOut">
              <a:rPr lang="en-US" smtClean="0"/>
              <a:pPr/>
              <a:t>12/22/15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FF05C-B060-471D-BCF0-15402F5DEE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54494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38C8-4C2E-476A-B65D-6F2D4A0F6E98}" type="datetimeFigureOut">
              <a:rPr lang="en-US" smtClean="0"/>
              <a:pPr/>
              <a:t>12/22/15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FF05C-B060-471D-BCF0-15402F5DEE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23045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38C8-4C2E-476A-B65D-6F2D4A0F6E98}" type="datetimeFigureOut">
              <a:rPr lang="en-US" smtClean="0"/>
              <a:pPr/>
              <a:t>12/22/15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FF05C-B060-471D-BCF0-15402F5DEE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603423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38C8-4C2E-476A-B65D-6F2D4A0F6E98}" type="datetimeFigureOut">
              <a:rPr lang="en-US" smtClean="0"/>
              <a:pPr/>
              <a:t>12/22/15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FF05C-B060-471D-BCF0-15402F5DEE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673803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38C8-4C2E-476A-B65D-6F2D4A0F6E98}" type="datetimeFigureOut">
              <a:rPr lang="en-US" smtClean="0"/>
              <a:pPr/>
              <a:t>12/22/15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FF05C-B060-471D-BCF0-15402F5DEE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074298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38C8-4C2E-476A-B65D-6F2D4A0F6E98}" type="datetimeFigureOut">
              <a:rPr lang="en-US" smtClean="0"/>
              <a:pPr/>
              <a:t>12/22/15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FF05C-B060-471D-BCF0-15402F5DEE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497166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38C8-4C2E-476A-B65D-6F2D4A0F6E98}" type="datetimeFigureOut">
              <a:rPr lang="en-US" smtClean="0"/>
              <a:pPr/>
              <a:t>12/22/15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FF05C-B060-471D-BCF0-15402F5DEE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75719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D38C8-4C2E-476A-B65D-6F2D4A0F6E98}" type="datetimeFigureOut">
              <a:rPr lang="en-US" smtClean="0"/>
              <a:pPr/>
              <a:t>12/22/15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FF05C-B060-471D-BCF0-15402F5DEE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83478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john.do/wp-content/uploads/2015/04/aw-tozer-patience-harvest-seed-reap-sow-invest-825x5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736320"/>
            <a:ext cx="7052422" cy="435968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821919"/>
            <a:ext cx="4724400" cy="1143000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BERKLEY" panose="02000000000000000000" pitchFamily="2" charset="0"/>
              </a:rPr>
              <a:t>Patience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BERKLEY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28800" y="2133600"/>
            <a:ext cx="335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James 1:2-4</a:t>
            </a:r>
            <a:endParaRPr lang="en-US" sz="4000" b="1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7086189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ln w="1905">
                  <a:solidFill>
                    <a:schemeClr val="tx1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rPr>
              <a:t>What Is Patience?</a:t>
            </a:r>
            <a:endParaRPr lang="en-US" sz="4800" b="1" dirty="0">
              <a:ln w="1905">
                <a:solidFill>
                  <a:schemeClr val="tx1"/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b="1" i="1" dirty="0" err="1" smtClean="0"/>
              <a:t>makrothumia</a:t>
            </a:r>
            <a:r>
              <a:rPr lang="en-US" b="1" i="1" dirty="0" smtClean="0"/>
              <a:t> </a:t>
            </a:r>
            <a:r>
              <a:rPr lang="en-US" b="1" dirty="0" smtClean="0"/>
              <a:t>(</a:t>
            </a:r>
            <a:r>
              <a:rPr lang="en-US" b="1" dirty="0" err="1" smtClean="0"/>
              <a:t>μακροθυμία</a:t>
            </a:r>
            <a:r>
              <a:rPr lang="en-US" b="1" dirty="0" smtClean="0"/>
              <a:t>)</a:t>
            </a:r>
            <a:endParaRPr lang="en-US" b="1" i="1" dirty="0" smtClean="0"/>
          </a:p>
          <a:p>
            <a:pPr algn="ctr">
              <a:buNone/>
            </a:pPr>
            <a:r>
              <a:rPr lang="en-US" b="1" i="1" dirty="0" smtClean="0"/>
              <a:t>macros</a:t>
            </a:r>
            <a:r>
              <a:rPr lang="en-US" dirty="0" smtClean="0"/>
              <a:t> – “long,” </a:t>
            </a:r>
            <a:r>
              <a:rPr lang="en-US" b="1" i="1" dirty="0" err="1" smtClean="0"/>
              <a:t>thumos</a:t>
            </a:r>
            <a:r>
              <a:rPr lang="en-US" dirty="0" smtClean="0"/>
              <a:t> – “wrath, temper”</a:t>
            </a:r>
          </a:p>
          <a:p>
            <a:pPr lvl="0"/>
            <a:r>
              <a:rPr lang="en-US" dirty="0" smtClean="0"/>
              <a:t>“That </a:t>
            </a:r>
            <a:r>
              <a:rPr lang="en-US" dirty="0"/>
              <a:t>quality of self restraint in the face of provocation which does not hastily or promptly </a:t>
            </a:r>
            <a:r>
              <a:rPr lang="en-US" dirty="0" smtClean="0"/>
              <a:t>punish” </a:t>
            </a:r>
            <a:r>
              <a:rPr lang="en-US" dirty="0"/>
              <a:t>(</a:t>
            </a:r>
            <a:r>
              <a:rPr lang="en-US" dirty="0" smtClean="0"/>
              <a:t>Vine’s)</a:t>
            </a:r>
            <a:endParaRPr lang="en-US" dirty="0"/>
          </a:p>
          <a:p>
            <a:pPr lvl="0"/>
            <a:r>
              <a:rPr lang="en-US" dirty="0"/>
              <a:t>Patience is the </a:t>
            </a:r>
            <a:r>
              <a:rPr lang="en-US" dirty="0" smtClean="0"/>
              <a:t>ability </a:t>
            </a:r>
            <a:r>
              <a:rPr lang="en-US" dirty="0"/>
              <a:t>to wait or endure without complaint, forbearing, refusing to be provoked or </a:t>
            </a:r>
            <a:r>
              <a:rPr lang="en-US" dirty="0" smtClean="0"/>
              <a:t>angered.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6378172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ln w="1905">
                  <a:solidFill>
                    <a:schemeClr val="tx1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rPr>
              <a:t>What Is Patience?</a:t>
            </a:r>
            <a:endParaRPr lang="en-US" sz="4800" b="1" dirty="0">
              <a:ln w="1905">
                <a:solidFill>
                  <a:schemeClr val="tx1"/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b="1" i="1" dirty="0" err="1" smtClean="0"/>
              <a:t>hupomonē</a:t>
            </a:r>
            <a:r>
              <a:rPr lang="en-US" b="1" i="1" dirty="0" smtClean="0"/>
              <a:t>  </a:t>
            </a:r>
            <a:r>
              <a:rPr lang="en-US" b="1" dirty="0" smtClean="0"/>
              <a:t>(</a:t>
            </a:r>
            <a:r>
              <a:rPr lang="en-US" b="1" dirty="0" err="1" smtClean="0"/>
              <a:t>ὑπομονή</a:t>
            </a:r>
            <a:r>
              <a:rPr lang="en-US" b="1" dirty="0" smtClean="0"/>
              <a:t>)</a:t>
            </a:r>
            <a:endParaRPr lang="en-US" b="1" i="1" dirty="0" smtClean="0"/>
          </a:p>
          <a:p>
            <a:pPr algn="ctr">
              <a:buNone/>
            </a:pPr>
            <a:r>
              <a:rPr lang="en-US" b="1" i="1" dirty="0" err="1" smtClean="0"/>
              <a:t>hupo</a:t>
            </a:r>
            <a:r>
              <a:rPr lang="en-US" b="1" i="1" dirty="0" smtClean="0"/>
              <a:t> </a:t>
            </a:r>
            <a:r>
              <a:rPr lang="en-US" dirty="0" smtClean="0"/>
              <a:t>– “under,” </a:t>
            </a:r>
            <a:r>
              <a:rPr lang="en-US" b="1" i="1" dirty="0" err="1" smtClean="0"/>
              <a:t>menō</a:t>
            </a:r>
            <a:r>
              <a:rPr lang="en-US" dirty="0" smtClean="0"/>
              <a:t> – “to abide”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The ability </a:t>
            </a:r>
            <a:r>
              <a:rPr lang="en-US" dirty="0"/>
              <a:t>to </a:t>
            </a:r>
            <a:r>
              <a:rPr lang="en-US" dirty="0" smtClean="0"/>
              <a:t>bear under a load and keep going. 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51015621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ln w="1905">
                  <a:solidFill>
                    <a:schemeClr val="tx1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rPr>
              <a:t>What Is Patience?</a:t>
            </a:r>
            <a:endParaRPr lang="en-US" sz="4800" b="1" dirty="0">
              <a:ln w="1905">
                <a:solidFill>
                  <a:schemeClr val="tx1"/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524000" y="1752600"/>
            <a:ext cx="5791200" cy="44958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/>
            </a:solidFill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981200" y="2362200"/>
            <a:ext cx="4724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1" i="1" dirty="0" err="1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Makrothumia</a:t>
            </a:r>
            <a:r>
              <a:rPr lang="en-US" sz="3200" b="1" i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generally expresses patience with regard to people. </a:t>
            </a:r>
            <a:endParaRPr lang="en-US" sz="3200" b="1" dirty="0" smtClean="0">
              <a:solidFill>
                <a:schemeClr val="bg1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800" b="1" dirty="0" smtClean="0">
              <a:solidFill>
                <a:schemeClr val="bg1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200" b="1" i="1" dirty="0" err="1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Hupomonē</a:t>
            </a:r>
            <a:r>
              <a:rPr lang="en-US" sz="3200" b="1" i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generally expresses patience with regard to things. 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51015621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ln w="1905">
                  <a:solidFill>
                    <a:schemeClr val="tx1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The Value of Patience</a:t>
            </a:r>
            <a:endParaRPr lang="en-US" sz="4800" b="1" dirty="0">
              <a:ln w="1905">
                <a:solidFill>
                  <a:schemeClr val="tx1"/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>
            <a:normAutofit/>
          </a:bodyPr>
          <a:lstStyle/>
          <a:p>
            <a:pPr lvl="0"/>
            <a:r>
              <a:rPr lang="en-US" sz="3600" b="1" dirty="0"/>
              <a:t>We gain our </a:t>
            </a:r>
            <a:r>
              <a:rPr lang="en-US" sz="3600" b="1" dirty="0" smtClean="0"/>
              <a:t>souls </a:t>
            </a: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>(Luke 21:19; 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</a:rPr>
              <a:t>Heb. </a:t>
            </a: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>6:11-12).</a:t>
            </a:r>
          </a:p>
          <a:p>
            <a:pPr lvl="0"/>
            <a:r>
              <a:rPr lang="en-US" sz="3600" b="1" dirty="0"/>
              <a:t>Endure </a:t>
            </a:r>
            <a:r>
              <a:rPr lang="en-US" sz="3600" b="1" dirty="0" smtClean="0"/>
              <a:t>hardships </a:t>
            </a: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>(Heb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>10:36).</a:t>
            </a:r>
          </a:p>
          <a:p>
            <a:pPr lvl="0"/>
            <a:r>
              <a:rPr lang="en-US" sz="3600" b="1" dirty="0"/>
              <a:t>Necessary to bear fruit</a:t>
            </a:r>
            <a:r>
              <a:rPr lang="en-US" sz="3600" b="1" dirty="0" smtClean="0"/>
              <a:t> </a:t>
            </a: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>(Luke 8:15).</a:t>
            </a:r>
          </a:p>
          <a:p>
            <a:pPr lvl="0"/>
            <a:r>
              <a:rPr lang="en-US" sz="3600" b="1" dirty="0"/>
              <a:t>Helps us wait on the Lord</a:t>
            </a:r>
            <a:r>
              <a:rPr lang="en-US" sz="3600" b="1" dirty="0" smtClean="0"/>
              <a:t> </a:t>
            </a: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>(Rom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>8:25).</a:t>
            </a:r>
            <a:endParaRPr lang="en-US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89559751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ln w="1905">
                  <a:solidFill>
                    <a:schemeClr val="tx1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rPr>
              <a:t>The Patience of God</a:t>
            </a:r>
            <a:endParaRPr lang="en-US" sz="4800" b="1" dirty="0">
              <a:ln w="1905">
                <a:solidFill>
                  <a:schemeClr val="tx1"/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33600"/>
            <a:ext cx="7848600" cy="4267200"/>
          </a:xfrm>
        </p:spPr>
        <p:txBody>
          <a:bodyPr>
            <a:normAutofit/>
          </a:bodyPr>
          <a:lstStyle/>
          <a:p>
            <a:pPr lvl="0"/>
            <a:r>
              <a:rPr lang="en-US" sz="3700" b="1" dirty="0" smtClean="0"/>
              <a:t>God is patient with us</a:t>
            </a:r>
            <a:r>
              <a:rPr lang="en-US" sz="3700" dirty="0" smtClean="0"/>
              <a:t> </a:t>
            </a:r>
          </a:p>
          <a:p>
            <a:pPr lvl="1"/>
            <a:r>
              <a:rPr lang="en-US" sz="3700" dirty="0" smtClean="0">
                <a:solidFill>
                  <a:schemeClr val="accent6">
                    <a:lumMod val="50000"/>
                  </a:schemeClr>
                </a:solidFill>
              </a:rPr>
              <a:t>Psalm 103:8-14</a:t>
            </a:r>
          </a:p>
          <a:p>
            <a:pPr lvl="1"/>
            <a:r>
              <a:rPr lang="en-US" sz="3700" dirty="0" smtClean="0">
                <a:solidFill>
                  <a:schemeClr val="accent6">
                    <a:lumMod val="50000"/>
                  </a:schemeClr>
                </a:solidFill>
              </a:rPr>
              <a:t>2 Peter 3:9</a:t>
            </a:r>
            <a:endParaRPr lang="en-US" sz="37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03303224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ln w="1905">
                  <a:solidFill>
                    <a:schemeClr val="tx1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rPr>
              <a:t>When Do We Need Patience?</a:t>
            </a:r>
            <a:endParaRPr lang="en-US" sz="4800" b="1" dirty="0">
              <a:ln w="1905">
                <a:solidFill>
                  <a:schemeClr val="tx1"/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>
            <a:normAutofit/>
          </a:bodyPr>
          <a:lstStyle/>
          <a:p>
            <a:pPr lvl="0"/>
            <a:r>
              <a:rPr lang="en-US" sz="3600" b="1" dirty="0" smtClean="0"/>
              <a:t>When dealing with others </a:t>
            </a: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>(1 Thess. 5:14).</a:t>
            </a:r>
          </a:p>
          <a:p>
            <a:pPr lvl="0"/>
            <a:r>
              <a:rPr lang="en-US" sz="3600" b="1" dirty="0" smtClean="0"/>
              <a:t>In our homes </a:t>
            </a:r>
            <a:r>
              <a:rPr lang="en-US" sz="3600" dirty="0" smtClean="0"/>
              <a:t> </a:t>
            </a: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>(Col. 3:18-21).</a:t>
            </a:r>
          </a:p>
          <a:p>
            <a:pPr lvl="0"/>
            <a:r>
              <a:rPr lang="en-US" sz="3600" b="1" dirty="0" smtClean="0"/>
              <a:t>In the church </a:t>
            </a: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>(Eph. 4:1-3).</a:t>
            </a:r>
          </a:p>
          <a:p>
            <a:pPr lvl="0"/>
            <a:r>
              <a:rPr lang="en-US" sz="3600" b="1" smtClean="0"/>
              <a:t>While awaiting </a:t>
            </a:r>
            <a:r>
              <a:rPr lang="en-US" sz="3600" b="1" dirty="0"/>
              <a:t>the Lord</a:t>
            </a:r>
            <a:r>
              <a:rPr lang="en-US" sz="3600" b="1" dirty="0" smtClean="0"/>
              <a:t> </a:t>
            </a: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>(James 5:7-8).</a:t>
            </a:r>
            <a:endParaRPr lang="en-US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46483903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259</Words>
  <Application>Microsoft Macintosh PowerPoint</Application>
  <PresentationFormat>On-screen Show (4:3)</PresentationFormat>
  <Paragraphs>30</Paragraphs>
  <Slides>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Patience</vt:lpstr>
      <vt:lpstr>What Is Patience?</vt:lpstr>
      <vt:lpstr>What Is Patience?</vt:lpstr>
      <vt:lpstr>What Is Patience?</vt:lpstr>
      <vt:lpstr>The Value of Patience</vt:lpstr>
      <vt:lpstr>The Patience of God</vt:lpstr>
      <vt:lpstr>When Do We Need Patience?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</dc:creator>
  <cp:lastModifiedBy>Kyle Pope</cp:lastModifiedBy>
  <cp:revision>12</cp:revision>
  <dcterms:created xsi:type="dcterms:W3CDTF">2015-12-23T03:31:30Z</dcterms:created>
  <dcterms:modified xsi:type="dcterms:W3CDTF">2015-12-23T03:32:08Z</dcterms:modified>
</cp:coreProperties>
</file>