
<file path=[Content_Types].xml><?xml version="1.0" encoding="utf-8"?>
<Types xmlns="http://schemas.openxmlformats.org/package/2006/content-types">
  <Override PartName="/ppt/slideLayouts/slideLayout4.xml" ContentType="application/vnd.openxmlformats-officedocument.presentationml.slideLayout+xml"/>
  <Default Extension="jpeg" ContentType="image/jpeg"/>
  <Override PartName="/ppt/slideLayouts/slideLayout6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Default Extension="rels" ContentType="application/vnd.openxmlformats-package.relationship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slides/slide2.xml" ContentType="application/vnd.openxmlformats-officedocument.presentationml.slide+xml"/>
  <Override PartName="/docProps/app.xml" ContentType="application/vnd.openxmlformats-officedocument.extended-properties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viewProps.xml" ContentType="application/vnd.openxmlformats-officedocument.presentationml.viewProps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8.xml" ContentType="application/vnd.openxmlformats-officedocument.presentationml.slide+xml"/>
  <Override PartName="/ppt/slideLayouts/slideLayout2.xml" ContentType="application/vnd.openxmlformats-officedocument.presentationml.slideLayout+xml"/>
  <Override PartName="/ppt/presentation.xml" ContentType="application/vnd.openxmlformats-officedocument.presentationml.presentation.main+xml"/>
  <Default Extension="bin" ContentType="application/vnd.openxmlformats-officedocument.presentationml.printerSettings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slides/slide3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>
  <p:sldMasterIdLst>
    <p:sldMasterId id="2147483648" r:id="rId1"/>
  </p:sldMasterIdLst>
  <p:sldIdLst>
    <p:sldId id="277" r:id="rId2"/>
    <p:sldId id="262" r:id="rId3"/>
    <p:sldId id="263" r:id="rId4"/>
    <p:sldId id="264" r:id="rId5"/>
    <p:sldId id="274" r:id="rId6"/>
    <p:sldId id="270" r:id="rId7"/>
    <p:sldId id="267" r:id="rId8"/>
    <p:sldId id="268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extLst>
    <p:ext uri="{E76CE94A-603C-4142-B9EB-6D1370010A27}">
      <p14:discardImageEditData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0"/>
    </p:ext>
    <p:ext uri="{D31A062A-798A-4329-ABDD-BBA856620510}">
      <p14:defaultImageDpi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 horzBarState="maximized"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-336" y="-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printerSettings" Target="printerSettings/printerSettings1.bin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0EC4A-5F4B-4440-95ED-28F50B94B9C2}" type="datetimeFigureOut">
              <a:rPr lang="en-US" smtClean="0"/>
              <a:pPr/>
              <a:t>12/22/15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49462-5273-4291-8223-E10EFD8AC6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3974758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0EC4A-5F4B-4440-95ED-28F50B94B9C2}" type="datetimeFigureOut">
              <a:rPr lang="en-US" smtClean="0"/>
              <a:pPr/>
              <a:t>12/22/15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49462-5273-4291-8223-E10EFD8AC6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9293884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0EC4A-5F4B-4440-95ED-28F50B94B9C2}" type="datetimeFigureOut">
              <a:rPr lang="en-US" smtClean="0"/>
              <a:pPr/>
              <a:t>12/22/15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49462-5273-4291-8223-E10EFD8AC6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8536935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0EC4A-5F4B-4440-95ED-28F50B94B9C2}" type="datetimeFigureOut">
              <a:rPr lang="en-US" smtClean="0"/>
              <a:pPr/>
              <a:t>12/22/15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49462-5273-4291-8223-E10EFD8AC6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0748274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0EC4A-5F4B-4440-95ED-28F50B94B9C2}" type="datetimeFigureOut">
              <a:rPr lang="en-US" smtClean="0"/>
              <a:pPr/>
              <a:t>12/22/15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49462-5273-4291-8223-E10EFD8AC6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7225477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0EC4A-5F4B-4440-95ED-28F50B94B9C2}" type="datetimeFigureOut">
              <a:rPr lang="en-US" smtClean="0"/>
              <a:pPr/>
              <a:t>12/22/15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49462-5273-4291-8223-E10EFD8AC6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6572187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0EC4A-5F4B-4440-95ED-28F50B94B9C2}" type="datetimeFigureOut">
              <a:rPr lang="en-US" smtClean="0"/>
              <a:pPr/>
              <a:t>12/22/15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49462-5273-4291-8223-E10EFD8AC6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744473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0EC4A-5F4B-4440-95ED-28F50B94B9C2}" type="datetimeFigureOut">
              <a:rPr lang="en-US" smtClean="0"/>
              <a:pPr/>
              <a:t>12/22/15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49462-5273-4291-8223-E10EFD8AC6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4583187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0EC4A-5F4B-4440-95ED-28F50B94B9C2}" type="datetimeFigureOut">
              <a:rPr lang="en-US" smtClean="0"/>
              <a:pPr/>
              <a:t>12/22/15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49462-5273-4291-8223-E10EFD8AC6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7765096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0EC4A-5F4B-4440-95ED-28F50B94B9C2}" type="datetimeFigureOut">
              <a:rPr lang="en-US" smtClean="0"/>
              <a:pPr/>
              <a:t>12/22/15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49462-5273-4291-8223-E10EFD8AC6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1252258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00EC4A-5F4B-4440-95ED-28F50B94B9C2}" type="datetimeFigureOut">
              <a:rPr lang="en-US" smtClean="0"/>
              <a:pPr/>
              <a:t>12/22/15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49462-5273-4291-8223-E10EFD8AC6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5885913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00EC4A-5F4B-4440-95ED-28F50B94B9C2}" type="datetimeFigureOut">
              <a:rPr lang="en-US" smtClean="0"/>
              <a:pPr/>
              <a:t>12/22/15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749462-5273-4291-8223-E10EFD8AC6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40312840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http://www.ebibleteacher.com/sites/default/files/powerpoint-backgrounds/1/ChristmasColo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3"/>
          <p:cNvSpPr txBox="1">
            <a:spLocks/>
          </p:cNvSpPr>
          <p:nvPr/>
        </p:nvSpPr>
        <p:spPr>
          <a:xfrm>
            <a:off x="685800" y="1752600"/>
            <a:ext cx="7772400" cy="1828800"/>
          </a:xfrm>
          <a:prstGeom prst="rect">
            <a:avLst/>
          </a:prstGeom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The Blessings of                          Being a Christian</a:t>
            </a:r>
            <a:endParaRPr lang="en-US" sz="5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6" name="Subtitle 4"/>
          <p:cNvSpPr txBox="1">
            <a:spLocks/>
          </p:cNvSpPr>
          <p:nvPr/>
        </p:nvSpPr>
        <p:spPr>
          <a:xfrm>
            <a:off x="2971800" y="3962400"/>
            <a:ext cx="3200400" cy="1752600"/>
          </a:xfrm>
          <a:prstGeom prst="rect">
            <a:avLst/>
          </a:prstGeom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Romans 5:1-5</a:t>
            </a:r>
            <a:endParaRPr lang="en-US" sz="4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86995559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ebibleteacher.com/sites/default/files/powerpoint-backgrounds/1/ChristmasColo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effectLst/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1. We Are Justified By Faith</a:t>
            </a:r>
            <a:endParaRPr lang="en-US" b="1" dirty="0">
              <a:solidFill>
                <a:schemeClr val="bg1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221163"/>
          </a:xfrm>
          <a:effectLst/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“To render just or innocent” (Strong’s</a:t>
            </a:r>
            <a:r>
              <a:rPr lang="en-US" b="1" dirty="0" smtClean="0">
                <a:solidFill>
                  <a:schemeClr val="bg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)</a:t>
            </a:r>
            <a:endParaRPr lang="en-US" b="1" dirty="0">
              <a:solidFill>
                <a:schemeClr val="bg1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a:endParaRPr>
          </a:p>
          <a:p>
            <a:r>
              <a:rPr lang="en-US" b="1" dirty="0">
                <a:solidFill>
                  <a:schemeClr val="bg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“Justification is the legal and formal acquittal from guilt by God as Judge, the pronouncement of the sinner as righteous” (Vine’s</a:t>
            </a:r>
            <a:r>
              <a:rPr lang="en-US" b="1" dirty="0" smtClean="0">
                <a:solidFill>
                  <a:schemeClr val="bg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)</a:t>
            </a:r>
          </a:p>
          <a:p>
            <a:r>
              <a:rPr lang="en-US" b="1" dirty="0" smtClean="0">
                <a:solidFill>
                  <a:schemeClr val="bg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Romans 3:23-26</a:t>
            </a:r>
            <a:endParaRPr lang="en-US" b="1" dirty="0">
              <a:solidFill>
                <a:schemeClr val="bg1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801175918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ebibleteacher.com/sites/default/files/powerpoint-backgrounds/1/ChristmasColo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effectLst/>
        </p:spPr>
        <p:txBody>
          <a:bodyPr/>
          <a:lstStyle/>
          <a:p>
            <a:r>
              <a:rPr lang="en-US" b="1" dirty="0" smtClean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2. We Have Peace With God</a:t>
            </a:r>
            <a:endParaRPr lang="en-US" b="1" dirty="0">
              <a:solidFill>
                <a:srgbClr val="FFFFFF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7924800" cy="4144963"/>
          </a:xfrm>
          <a:effectLst/>
        </p:spPr>
        <p:txBody>
          <a:bodyPr/>
          <a:lstStyle/>
          <a:p>
            <a:r>
              <a:rPr lang="en-US" b="1" dirty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Sin</a:t>
            </a:r>
            <a:r>
              <a:rPr lang="en-US" b="1" dirty="0" smtClean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 causes </a:t>
            </a:r>
            <a:r>
              <a:rPr lang="en-US" b="1" dirty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us to be enemies of </a:t>
            </a:r>
            <a:r>
              <a:rPr lang="en-US" b="1" dirty="0" smtClean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God (Rom. 5:8-10; Col. 1:21-22).</a:t>
            </a:r>
          </a:p>
          <a:p>
            <a:r>
              <a:rPr lang="en-US" b="1" dirty="0" smtClean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We can rejoice in this peace as we look towards eternity.</a:t>
            </a:r>
          </a:p>
          <a:p>
            <a:r>
              <a:rPr lang="en-US" b="1" dirty="0" smtClean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We can also rejoice in the peace we presently have with God.</a:t>
            </a: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137538700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ebibleteacher.com/sites/default/files/powerpoint-backgrounds/1/ChristmasColo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effectLst/>
        </p:spPr>
        <p:txBody>
          <a:bodyPr/>
          <a:lstStyle/>
          <a:p>
            <a:r>
              <a:rPr lang="en-US" b="1" dirty="0" smtClean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3. We Stand </a:t>
            </a:r>
            <a:r>
              <a:rPr lang="en-US" b="1" dirty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i</a:t>
            </a:r>
            <a:r>
              <a:rPr lang="en-US" b="1" dirty="0" smtClean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n the Grace of God</a:t>
            </a:r>
            <a:endParaRPr lang="en-US" b="1" dirty="0">
              <a:solidFill>
                <a:srgbClr val="FFFFFF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7620000" cy="4144963"/>
          </a:xfrm>
          <a:effectLst/>
        </p:spPr>
        <p:txBody>
          <a:bodyPr/>
          <a:lstStyle/>
          <a:p>
            <a:r>
              <a:rPr lang="en-US" b="1" dirty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This “grace in which we stand” is being in a</a:t>
            </a:r>
            <a:r>
              <a:rPr lang="en-US" b="1" dirty="0" smtClean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 state </a:t>
            </a:r>
            <a:r>
              <a:rPr lang="en-US" b="1" dirty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of favor with </a:t>
            </a:r>
            <a:r>
              <a:rPr lang="en-US" b="1" dirty="0" smtClean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God. </a:t>
            </a:r>
          </a:p>
          <a:p>
            <a:r>
              <a:rPr lang="en-US" b="1" dirty="0" smtClean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In this grace we can “rejoice in hope.”</a:t>
            </a:r>
          </a:p>
          <a:p>
            <a:r>
              <a:rPr lang="en-US" b="1" dirty="0" smtClean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Without God’s grace no one has hope.</a:t>
            </a:r>
          </a:p>
          <a:p>
            <a:r>
              <a:rPr lang="en-US" b="1" dirty="0" smtClean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We gain “access” to this grace by faith—saving faith is made complete by obedience (Titus 2:11-14).</a:t>
            </a:r>
            <a:endParaRPr lang="en-US" b="1" dirty="0">
              <a:solidFill>
                <a:srgbClr val="FFFFFF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747194173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ebibleteacher.com/sites/default/files/powerpoint-backgrounds/1/ChristmasColo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effectLst/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4. We Have Hope in Our Lord’s Return</a:t>
            </a:r>
            <a:endParaRPr lang="en-US" b="1" dirty="0">
              <a:solidFill>
                <a:srgbClr val="FFFFFF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09800"/>
            <a:ext cx="7391400" cy="3916363"/>
          </a:xfrm>
          <a:effectLst/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The “hope of the glory of God”</a:t>
            </a:r>
            <a:r>
              <a:rPr lang="en-US" b="1" i="1" dirty="0" smtClean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 </a:t>
            </a:r>
            <a:r>
              <a:rPr lang="en-US" b="1" dirty="0" smtClean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is the hope of our Lord’s Second Coming. </a:t>
            </a:r>
          </a:p>
          <a:p>
            <a:r>
              <a:rPr lang="en-US" b="1" dirty="0" smtClean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Hope </a:t>
            </a:r>
            <a:r>
              <a:rPr lang="en-US" b="1" dirty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is a combination of desire and expectation. </a:t>
            </a:r>
            <a:endParaRPr lang="en-US" b="1" dirty="0" smtClean="0">
              <a:solidFill>
                <a:srgbClr val="FFFFFF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a:endParaRPr>
          </a:p>
          <a:p>
            <a:r>
              <a:rPr lang="en-US" b="1" dirty="0" smtClean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Luke 9:26</a:t>
            </a:r>
          </a:p>
          <a:p>
            <a:r>
              <a:rPr lang="en-US" b="1" dirty="0" smtClean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Romans 8:18</a:t>
            </a: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40586288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ebibleteacher.com/sites/default/files/powerpoint-backgrounds/1/ChristmasColo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effectLst/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5. We See A Purpose in Our Suffering</a:t>
            </a:r>
            <a:endParaRPr lang="en-US" b="1" dirty="0">
              <a:solidFill>
                <a:srgbClr val="FFFFFF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effectLst/>
        </p:spPr>
        <p:txBody>
          <a:bodyPr>
            <a:normAutofit fontScale="85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b="1" dirty="0" smtClean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Tribulations: The </a:t>
            </a:r>
            <a:r>
              <a:rPr lang="en-US" b="1" dirty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pressures of this life which come upon Christians. 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Perseverance </a:t>
            </a:r>
            <a:r>
              <a:rPr lang="en-US" b="1" dirty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(NKJV, NASB), patience (KJV), endurance (ESV</a:t>
            </a:r>
            <a:r>
              <a:rPr lang="en-US" b="1" dirty="0" smtClean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): The </a:t>
            </a:r>
            <a:r>
              <a:rPr lang="en-US" b="1" dirty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Christian’s staying power</a:t>
            </a:r>
            <a:r>
              <a:rPr lang="en-US" b="1" dirty="0" smtClean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. The </a:t>
            </a:r>
            <a:r>
              <a:rPr lang="en-US" b="1" dirty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willingness and ability to keep</a:t>
            </a:r>
            <a:r>
              <a:rPr lang="en-US" b="1" dirty="0" smtClean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 going.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Character </a:t>
            </a:r>
            <a:r>
              <a:rPr lang="en-US" b="1" dirty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(NASV, ESV) experience (KJV), proven character (NASB</a:t>
            </a:r>
            <a:r>
              <a:rPr lang="en-US" b="1" dirty="0" smtClean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): Refers </a:t>
            </a:r>
            <a:r>
              <a:rPr lang="en-US" b="1" dirty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to one who can be trusted because he has proven his character through the experiences of his life. 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Hope: As </a:t>
            </a:r>
            <a:r>
              <a:rPr lang="en-US" b="1" dirty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we experience trials in light of God’s will and promises to help us, we have greater hope in that which is yet to come. </a:t>
            </a:r>
          </a:p>
          <a:p>
            <a:pPr marL="514350" indent="-514350">
              <a:buFont typeface="+mj-lt"/>
              <a:buAutoNum type="arabicPeriod"/>
            </a:pPr>
            <a:endParaRPr lang="en-US" b="1" dirty="0">
              <a:solidFill>
                <a:srgbClr val="FFFFFF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636816285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ebibleteacher.com/sites/default/files/powerpoint-backgrounds/1/ChristmasColo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/>
          <a:lstStyle/>
          <a:p>
            <a:r>
              <a:rPr lang="en-US" b="1" dirty="0" smtClean="0">
                <a:solidFill>
                  <a:srgbClr val="FFFFFF"/>
                </a:solidFill>
              </a:rPr>
              <a:t>6. Our Hope Does Not Disappoint</a:t>
            </a:r>
            <a:endParaRPr lang="en-US" b="1" dirty="0">
              <a:solidFill>
                <a:srgbClr val="FFFF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438400"/>
            <a:ext cx="7467600" cy="3687763"/>
          </a:xfrm>
          <a:effectLst/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b="1" dirty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“And hope </a:t>
            </a:r>
            <a:r>
              <a:rPr lang="en-US" b="1" dirty="0" err="1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maketh</a:t>
            </a:r>
            <a:r>
              <a:rPr lang="en-US" b="1" dirty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 not ashamed” (KJV)</a:t>
            </a:r>
          </a:p>
          <a:p>
            <a:pPr>
              <a:spcBef>
                <a:spcPts val="0"/>
              </a:spcBef>
            </a:pPr>
            <a:r>
              <a:rPr lang="en-US" b="1" dirty="0" smtClean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“And </a:t>
            </a:r>
            <a:r>
              <a:rPr lang="en-US" b="1" dirty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hope does not put us to shame” (ESV</a:t>
            </a:r>
            <a:r>
              <a:rPr lang="en-US" b="1" dirty="0" smtClean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).</a:t>
            </a:r>
            <a:endParaRPr lang="en-US" sz="1100" b="1" dirty="0" smtClean="0">
              <a:solidFill>
                <a:srgbClr val="FFFFFF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a:endParaRPr>
          </a:p>
          <a:p>
            <a:pPr>
              <a:spcBef>
                <a:spcPts val="0"/>
              </a:spcBef>
            </a:pPr>
            <a:r>
              <a:rPr lang="en-US" b="1" dirty="0" smtClean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Because it is grounded upon God’s love for us (Rom. 5:6-8). </a:t>
            </a:r>
            <a:endParaRPr lang="en-US" b="1" dirty="0">
              <a:solidFill>
                <a:srgbClr val="FFFFFF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684109969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ebibleteacher.com/sites/default/files/powerpoint-backgrounds/1/ChristmasColo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858962"/>
          </a:xfrm>
        </p:spPr>
        <p:txBody>
          <a:bodyPr>
            <a:normAutofit/>
          </a:bodyPr>
          <a:lstStyle/>
          <a:p>
            <a:r>
              <a:rPr lang="en-US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Reasons To Become A Christian</a:t>
            </a:r>
            <a:br>
              <a:rPr lang="en-US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6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Romans 5:1-5</a:t>
            </a:r>
            <a:endParaRPr lang="en-US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2057400"/>
            <a:ext cx="7620000" cy="3916363"/>
          </a:xfrm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 are justified by faith!</a:t>
            </a:r>
          </a:p>
          <a:p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 have peace with God!</a:t>
            </a:r>
          </a:p>
          <a:p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 stand in the grace of God!</a:t>
            </a:r>
          </a:p>
          <a:p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 have hope in our Lord’s return!</a:t>
            </a:r>
          </a:p>
          <a:p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 see a purpose in our suffering!</a:t>
            </a:r>
          </a:p>
          <a:p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Our hope does not disappoint!  </a:t>
            </a:r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96312831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287</TotalTime>
  <Words>457</Words>
  <Application>Microsoft Macintosh PowerPoint</Application>
  <PresentationFormat>On-screen Show (4:3)</PresentationFormat>
  <Paragraphs>36</Paragraphs>
  <Slides>8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Slide 1</vt:lpstr>
      <vt:lpstr>1. We Are Justified By Faith</vt:lpstr>
      <vt:lpstr>2. We Have Peace With God</vt:lpstr>
      <vt:lpstr>3. We Stand in the Grace of God</vt:lpstr>
      <vt:lpstr>4. We Have Hope in Our Lord’s Return</vt:lpstr>
      <vt:lpstr>5. We See A Purpose in Our Suffering</vt:lpstr>
      <vt:lpstr>6. Our Hope Does Not Disappoint</vt:lpstr>
      <vt:lpstr>Reasons To Become A Christian Romans 5:1-5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Rejoicing In Hope</dc:title>
  <dc:creator>Heath</dc:creator>
  <cp:lastModifiedBy>Kyle Pope</cp:lastModifiedBy>
  <cp:revision>27</cp:revision>
  <dcterms:created xsi:type="dcterms:W3CDTF">2015-12-23T03:28:46Z</dcterms:created>
  <dcterms:modified xsi:type="dcterms:W3CDTF">2015-12-23T03:31:17Z</dcterms:modified>
</cp:coreProperties>
</file>