
<file path=[Content_Types].xml><?xml version="1.0" encoding="utf-8"?>
<Types xmlns="http://schemas.openxmlformats.org/package/2006/content-types">
  <Override PartName="/ppt/slideLayouts/slideLayout4.xml" ContentType="application/vnd.openxmlformats-officedocument.presentationml.slideLayout+xml"/>
  <Default Extension="jpeg" ContentType="image/jpeg"/>
  <Override PartName="/ppt/slideLayouts/slideLayout6.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Default Extension="rels" ContentType="application/vnd.openxmlformats-package.relationship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1.xml" ContentType="application/vnd.openxmlformats-officedocument.presentationml.slideLayout+xml"/>
  <Default Extension="png" ContentType="image/png"/>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ppt/theme/theme1.xml" ContentType="application/vnd.openxmlformats-officedocument.theme+xml"/>
  <Override PartName="/ppt/slides/slide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8" r:id="rId2"/>
    <p:sldId id="257" r:id="rId3"/>
    <p:sldId id="259" r:id="rId4"/>
    <p:sldId id="260" r:id="rId5"/>
    <p:sldId id="261" r:id="rId6"/>
    <p:sldId id="262" r:id="rId7"/>
    <p:sldId id="263" r:id="rId8"/>
    <p:sldId id="264"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94" d="100"/>
          <a:sy n="94" d="100"/>
        </p:scale>
        <p:origin x="-65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1C340D-DF36-3742-B0BF-4B9BDDE5162D}" type="datetimeFigureOut">
              <a:rPr lang="en-US" smtClean="0"/>
              <a:pPr/>
              <a:t>10/12/16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1EB9E8-CCF3-264A-90F6-74A755B73A0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C340D-DF36-3742-B0BF-4B9BDDE5162D}" type="datetimeFigureOut">
              <a:rPr lang="en-US" smtClean="0"/>
              <a:pPr/>
              <a:t>10/12/16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1EB9E8-CCF3-264A-90F6-74A755B73A0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C340D-DF36-3742-B0BF-4B9BDDE5162D}" type="datetimeFigureOut">
              <a:rPr lang="en-US" smtClean="0"/>
              <a:pPr/>
              <a:t>10/12/16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1EB9E8-CCF3-264A-90F6-74A755B73A0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1C340D-DF36-3742-B0BF-4B9BDDE5162D}" type="datetimeFigureOut">
              <a:rPr lang="en-US" smtClean="0"/>
              <a:pPr/>
              <a:t>10/12/16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1EB9E8-CCF3-264A-90F6-74A755B73A0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1C340D-DF36-3742-B0BF-4B9BDDE5162D}" type="datetimeFigureOut">
              <a:rPr lang="en-US" smtClean="0"/>
              <a:pPr/>
              <a:t>10/12/16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1EB9E8-CCF3-264A-90F6-74A755B73A0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1C340D-DF36-3742-B0BF-4B9BDDE5162D}" type="datetimeFigureOut">
              <a:rPr lang="en-US" smtClean="0"/>
              <a:pPr/>
              <a:t>10/12/16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1EB9E8-CCF3-264A-90F6-74A755B73A0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1C340D-DF36-3742-B0BF-4B9BDDE5162D}" type="datetimeFigureOut">
              <a:rPr lang="en-US" smtClean="0"/>
              <a:pPr/>
              <a:t>10/12/16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1EB9E8-CCF3-264A-90F6-74A755B73A0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C340D-DF36-3742-B0BF-4B9BDDE5162D}" type="datetimeFigureOut">
              <a:rPr lang="en-US" smtClean="0"/>
              <a:pPr/>
              <a:t>10/12/16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1EB9E8-CCF3-264A-90F6-74A755B73A0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C340D-DF36-3742-B0BF-4B9BDDE5162D}" type="datetimeFigureOut">
              <a:rPr lang="en-US" smtClean="0"/>
              <a:pPr/>
              <a:t>10/12/16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1EB9E8-CCF3-264A-90F6-74A755B73A0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C340D-DF36-3742-B0BF-4B9BDDE5162D}" type="datetimeFigureOut">
              <a:rPr lang="en-US" smtClean="0"/>
              <a:pPr/>
              <a:t>10/12/16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1EB9E8-CCF3-264A-90F6-74A755B73A0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C340D-DF36-3742-B0BF-4B9BDDE5162D}" type="datetimeFigureOut">
              <a:rPr lang="en-US" smtClean="0"/>
              <a:pPr/>
              <a:t>10/12/16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1EB9E8-CCF3-264A-90F6-74A755B73A0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503212" y="274638"/>
            <a:ext cx="7183588"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1C340D-DF36-3742-B0BF-4B9BDDE5162D}" type="datetimeFigureOut">
              <a:rPr lang="en-US" smtClean="0"/>
              <a:pPr/>
              <a:t>10/12/16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1EB9E8-CCF3-264A-90F6-74A755B73A0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b="1" kern="1200">
          <a:solidFill>
            <a:schemeClr val="bg1"/>
          </a:solidFill>
          <a:effectLst>
            <a:outerShdw blurRad="50800" dist="38100" dir="2700000">
              <a:srgbClr val="000000">
                <a:alpha val="43000"/>
              </a:srgbClr>
            </a:outerShdw>
          </a:effectLst>
          <a:latin typeface="Cambria"/>
          <a:ea typeface="+mj-ea"/>
          <a:cs typeface="Cambria"/>
        </a:defRPr>
      </a:lvl1pPr>
    </p:titleStyle>
    <p:bodyStyle>
      <a:lvl1pPr marL="342900" indent="-342900" algn="l" defTabSz="457200" rtl="0" eaLnBrk="1" latinLnBrk="0" hangingPunct="1">
        <a:spcBef>
          <a:spcPct val="20000"/>
        </a:spcBef>
        <a:buFont typeface="Arial"/>
        <a:buChar char="•"/>
        <a:defRPr sz="3200" b="1" kern="1200">
          <a:solidFill>
            <a:schemeClr val="bg2">
              <a:lumMod val="10000"/>
            </a:schemeClr>
          </a:solidFill>
          <a:effectLst>
            <a:outerShdw blurRad="50800" dist="38100" dir="2700000">
              <a:srgbClr val="000000">
                <a:alpha val="43000"/>
              </a:srgbClr>
            </a:outerShdw>
          </a:effectLst>
          <a:latin typeface="Cambria"/>
          <a:ea typeface="+mn-ea"/>
          <a:cs typeface="Cambria"/>
        </a:defRPr>
      </a:lvl1pPr>
      <a:lvl2pPr marL="742950" indent="-285750" algn="l" defTabSz="457200" rtl="0" eaLnBrk="1" latinLnBrk="0" hangingPunct="1">
        <a:spcBef>
          <a:spcPct val="20000"/>
        </a:spcBef>
        <a:buFont typeface="Arial"/>
        <a:buChar char="–"/>
        <a:defRPr sz="2800" b="1" kern="1200">
          <a:solidFill>
            <a:schemeClr val="bg2">
              <a:lumMod val="10000"/>
            </a:schemeClr>
          </a:solidFill>
          <a:effectLst>
            <a:outerShdw blurRad="50800" dist="38100" dir="2700000">
              <a:srgbClr val="000000">
                <a:alpha val="43000"/>
              </a:srgbClr>
            </a:outerShdw>
          </a:effectLst>
          <a:latin typeface="Cambria"/>
          <a:ea typeface="+mn-ea"/>
          <a:cs typeface="Cambria"/>
        </a:defRPr>
      </a:lvl2pPr>
      <a:lvl3pPr marL="1143000" indent="-228600" algn="l" defTabSz="457200" rtl="0" eaLnBrk="1" latinLnBrk="0" hangingPunct="1">
        <a:spcBef>
          <a:spcPct val="20000"/>
        </a:spcBef>
        <a:buFont typeface="Arial"/>
        <a:buChar char="•"/>
        <a:defRPr sz="2400" b="1" kern="1200">
          <a:solidFill>
            <a:schemeClr val="bg2">
              <a:lumMod val="10000"/>
            </a:schemeClr>
          </a:solidFill>
          <a:effectLst>
            <a:outerShdw blurRad="50800" dist="38100" dir="2700000">
              <a:srgbClr val="000000">
                <a:alpha val="43000"/>
              </a:srgbClr>
            </a:outerShdw>
          </a:effectLst>
          <a:latin typeface="Cambria"/>
          <a:ea typeface="+mn-ea"/>
          <a:cs typeface="Cambria"/>
        </a:defRPr>
      </a:lvl3pPr>
      <a:lvl4pPr marL="1600200" indent="-228600" algn="l" defTabSz="457200" rtl="0" eaLnBrk="1" latinLnBrk="0" hangingPunct="1">
        <a:spcBef>
          <a:spcPct val="20000"/>
        </a:spcBef>
        <a:buFont typeface="Arial"/>
        <a:buChar char="–"/>
        <a:defRPr sz="2000" b="1" kern="1200">
          <a:solidFill>
            <a:schemeClr val="bg2">
              <a:lumMod val="10000"/>
            </a:schemeClr>
          </a:solidFill>
          <a:effectLst>
            <a:outerShdw blurRad="50800" dist="38100" dir="2700000">
              <a:srgbClr val="000000">
                <a:alpha val="43000"/>
              </a:srgbClr>
            </a:outerShdw>
          </a:effectLst>
          <a:latin typeface="Cambria"/>
          <a:ea typeface="+mn-ea"/>
          <a:cs typeface="Cambria"/>
        </a:defRPr>
      </a:lvl4pPr>
      <a:lvl5pPr marL="2057400" indent="-228600" algn="l" defTabSz="457200" rtl="0" eaLnBrk="1" latinLnBrk="0" hangingPunct="1">
        <a:spcBef>
          <a:spcPct val="20000"/>
        </a:spcBef>
        <a:buFont typeface="Arial"/>
        <a:buChar char="»"/>
        <a:defRPr sz="2000" b="1" kern="1200">
          <a:solidFill>
            <a:schemeClr val="bg2">
              <a:lumMod val="10000"/>
            </a:schemeClr>
          </a:solidFill>
          <a:effectLst>
            <a:outerShdw blurRad="50800" dist="38100" dir="2700000">
              <a:srgbClr val="000000">
                <a:alpha val="43000"/>
              </a:srgbClr>
            </a:outerShdw>
          </a:effectLst>
          <a:latin typeface="Cambria"/>
          <a:ea typeface="+mn-ea"/>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Peter 3:14-18</a:t>
            </a:r>
            <a:endParaRPr lang="en-US" dirty="0"/>
          </a:p>
        </p:txBody>
      </p:sp>
      <p:sp>
        <p:nvSpPr>
          <p:cNvPr id="3" name="Content Placeholder 2"/>
          <p:cNvSpPr>
            <a:spLocks noGrp="1"/>
          </p:cNvSpPr>
          <p:nvPr>
            <p:ph idx="1"/>
          </p:nvPr>
        </p:nvSpPr>
        <p:spPr/>
        <p:txBody>
          <a:bodyPr>
            <a:noAutofit/>
          </a:bodyPr>
          <a:lstStyle/>
          <a:p>
            <a:pPr indent="-4763">
              <a:buNone/>
            </a:pPr>
            <a:r>
              <a:rPr lang="en-US" sz="2600" dirty="0" smtClean="0"/>
              <a:t>“Therefore, beloved, looking forward to these things, be diligent to be found by Him in peace, without spot and blameless; and consider that the longsuffering of our Lord is salvation--as also our beloved brother Paul, according to the wisdom given to him, has written to you, as also in all his epistles, speaking in them of these things, in which are some things hard to understand, which untaught and unstable people twist to their own destruction, as they do also the rest of the Scriptures…”</a:t>
            </a:r>
            <a:endParaRPr lang="en-US" sz="2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Peter 3:14-18</a:t>
            </a:r>
            <a:endParaRPr lang="en-US" dirty="0"/>
          </a:p>
        </p:txBody>
      </p:sp>
      <p:sp>
        <p:nvSpPr>
          <p:cNvPr id="3" name="Content Placeholder 2"/>
          <p:cNvSpPr>
            <a:spLocks noGrp="1"/>
          </p:cNvSpPr>
          <p:nvPr>
            <p:ph idx="1"/>
          </p:nvPr>
        </p:nvSpPr>
        <p:spPr>
          <a:xfrm>
            <a:off x="457200" y="2242656"/>
            <a:ext cx="8229600" cy="3883507"/>
          </a:xfrm>
        </p:spPr>
        <p:txBody>
          <a:bodyPr>
            <a:normAutofit/>
          </a:bodyPr>
          <a:lstStyle/>
          <a:p>
            <a:pPr indent="-4763">
              <a:buNone/>
            </a:pPr>
            <a:r>
              <a:rPr lang="en-US" sz="2600" dirty="0" smtClean="0"/>
              <a:t>“…You therefore, beloved, since you know this beforehand, beware lest you also fall from your own steadfastness, being led away with the error of the wicked; but grow in the grace and knowledge of our Lord and Savior Jesus Christ. To Him be the glory both now and forever. Amen.” (NKJV).</a:t>
            </a:r>
            <a:endParaRPr lang="en-US" sz="2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Growing in Grace</a:t>
            </a:r>
            <a:endParaRPr lang="en-US" dirty="0"/>
          </a:p>
        </p:txBody>
      </p:sp>
      <p:sp>
        <p:nvSpPr>
          <p:cNvPr id="3" name="Content Placeholder 2"/>
          <p:cNvSpPr>
            <a:spLocks noGrp="1"/>
          </p:cNvSpPr>
          <p:nvPr>
            <p:ph idx="1"/>
          </p:nvPr>
        </p:nvSpPr>
        <p:spPr/>
        <p:txBody>
          <a:bodyPr>
            <a:noAutofit/>
          </a:bodyPr>
          <a:lstStyle/>
          <a:p>
            <a:pPr marL="909637" indent="-571500">
              <a:buAutoNum type="romanUcPeriod"/>
            </a:pPr>
            <a:r>
              <a:rPr lang="en-US" sz="3500" dirty="0" smtClean="0"/>
              <a:t>What Does This Mean?</a:t>
            </a:r>
          </a:p>
          <a:p>
            <a:pPr marL="1309687" lvl="1" indent="-571500">
              <a:buFont typeface="+mj-lt"/>
              <a:buAutoNum type="alphaUcPeriod"/>
            </a:pPr>
            <a:r>
              <a:rPr lang="en-US" sz="3100" dirty="0" smtClean="0"/>
              <a:t>Grace is the favor of God.</a:t>
            </a:r>
          </a:p>
          <a:p>
            <a:pPr marL="1709737" lvl="2" indent="-571500"/>
            <a:r>
              <a:rPr lang="en-US" sz="2700" dirty="0" smtClean="0"/>
              <a:t>This can apply to different aspects of God’s favor.</a:t>
            </a:r>
          </a:p>
          <a:p>
            <a:pPr marL="1709737" lvl="2" indent="-571500">
              <a:buFont typeface="+mj-lt"/>
              <a:buAutoNum type="arabicPeriod"/>
            </a:pPr>
            <a:r>
              <a:rPr lang="en-US" sz="2700" dirty="0" smtClean="0"/>
              <a:t>Grace that brings salvation (Eph. 2:1-9).</a:t>
            </a:r>
          </a:p>
          <a:p>
            <a:pPr marL="1709737" lvl="2" indent="-571500">
              <a:buFont typeface="+mj-lt"/>
              <a:buAutoNum type="arabicPeriod"/>
            </a:pPr>
            <a:r>
              <a:rPr lang="en-US" sz="2700" dirty="0" smtClean="0"/>
              <a:t>Grace that brings justification (Titus 3:3-7).</a:t>
            </a:r>
          </a:p>
          <a:p>
            <a:pPr marL="1709737" lvl="2" indent="-571500">
              <a:buFont typeface="+mj-lt"/>
              <a:buAutoNum type="arabicPeriod"/>
            </a:pPr>
            <a:r>
              <a:rPr lang="en-US" sz="2700" dirty="0" smtClean="0"/>
              <a:t>Grace that brings mercy                           (Heb. 4:15-16).</a:t>
            </a:r>
            <a:endParaRPr lang="en-US" sz="27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Growing in Grace</a:t>
            </a:r>
            <a:endParaRPr lang="en-US" dirty="0"/>
          </a:p>
        </p:txBody>
      </p:sp>
      <p:sp>
        <p:nvSpPr>
          <p:cNvPr id="3" name="Content Placeholder 2"/>
          <p:cNvSpPr>
            <a:spLocks noGrp="1"/>
          </p:cNvSpPr>
          <p:nvPr>
            <p:ph idx="1"/>
          </p:nvPr>
        </p:nvSpPr>
        <p:spPr/>
        <p:txBody>
          <a:bodyPr>
            <a:noAutofit/>
          </a:bodyPr>
          <a:lstStyle/>
          <a:p>
            <a:pPr marL="909637" indent="-571500">
              <a:buAutoNum type="romanUcPeriod"/>
            </a:pPr>
            <a:r>
              <a:rPr lang="en-US" sz="3500" dirty="0" smtClean="0"/>
              <a:t>What Does This Mean?</a:t>
            </a:r>
          </a:p>
          <a:p>
            <a:pPr marL="1309687" lvl="1" indent="-571500">
              <a:buFont typeface="+mj-lt"/>
              <a:buAutoNum type="alphaUcPeriod"/>
            </a:pPr>
            <a:r>
              <a:rPr lang="en-US" sz="3100" dirty="0" smtClean="0"/>
              <a:t>Grace is the favor of God.</a:t>
            </a:r>
          </a:p>
          <a:p>
            <a:pPr marL="1709737" lvl="2" indent="-571500"/>
            <a:r>
              <a:rPr lang="en-US" sz="2700" dirty="0" smtClean="0"/>
              <a:t>We should not grow in our need for mercy (Rom. 6:1-4).</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Growing in Grace</a:t>
            </a:r>
            <a:endParaRPr lang="en-US" dirty="0"/>
          </a:p>
        </p:txBody>
      </p:sp>
      <p:sp>
        <p:nvSpPr>
          <p:cNvPr id="3" name="Content Placeholder 2"/>
          <p:cNvSpPr>
            <a:spLocks noGrp="1"/>
          </p:cNvSpPr>
          <p:nvPr>
            <p:ph idx="1"/>
          </p:nvPr>
        </p:nvSpPr>
        <p:spPr/>
        <p:txBody>
          <a:bodyPr>
            <a:noAutofit/>
          </a:bodyPr>
          <a:lstStyle/>
          <a:p>
            <a:pPr marL="909637" indent="-571500">
              <a:buAutoNum type="romanUcPeriod"/>
            </a:pPr>
            <a:r>
              <a:rPr lang="en-US" sz="3500" dirty="0" smtClean="0"/>
              <a:t>What Does This Mean?</a:t>
            </a:r>
          </a:p>
          <a:p>
            <a:pPr marL="1309687" lvl="1" indent="-571500">
              <a:buFont typeface="+mj-lt"/>
              <a:buAutoNum type="alphaUcPeriod"/>
            </a:pPr>
            <a:r>
              <a:rPr lang="en-US" sz="3100" dirty="0" smtClean="0"/>
              <a:t>Grace is the favor of God.</a:t>
            </a:r>
          </a:p>
          <a:p>
            <a:pPr marL="1309687" lvl="1" indent="-571500">
              <a:buFont typeface="+mj-lt"/>
              <a:buAutoNum type="alphaUcPeriod"/>
            </a:pPr>
            <a:r>
              <a:rPr lang="en-US" sz="3100" dirty="0" smtClean="0"/>
              <a:t>Grace also refers to what God teaches (Titus 2:11-14).</a:t>
            </a:r>
          </a:p>
          <a:p>
            <a:pPr marL="1709737" lvl="2" indent="-571500">
              <a:buFont typeface="+mj-lt"/>
              <a:buAutoNum type="arabicPeriod"/>
            </a:pPr>
            <a:r>
              <a:rPr lang="en-US" sz="2700" dirty="0" smtClean="0"/>
              <a:t>Paul taught this (Acts 20:24).</a:t>
            </a:r>
          </a:p>
          <a:p>
            <a:pPr marL="1709737" lvl="2" indent="-571500">
              <a:buFont typeface="+mj-lt"/>
              <a:buAutoNum type="arabicPeriod"/>
            </a:pPr>
            <a:r>
              <a:rPr lang="en-US" sz="2700" dirty="0" smtClean="0"/>
              <a:t>It builds up and brings an inheritance with the  sanctified (Acts 20:32).</a:t>
            </a:r>
          </a:p>
          <a:p>
            <a:pPr marL="1709737" lvl="2" indent="-571500">
              <a:buFont typeface="+mj-lt"/>
              <a:buAutoNum type="arabicPeriod"/>
            </a:pPr>
            <a:r>
              <a:rPr lang="en-US" sz="2700" dirty="0" smtClean="0"/>
              <a:t>“Grow in the grace and knowledge            of our Lord” (2 Pet. 3:18).</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Growing in Grace</a:t>
            </a:r>
            <a:endParaRPr lang="en-US" dirty="0"/>
          </a:p>
        </p:txBody>
      </p:sp>
      <p:sp>
        <p:nvSpPr>
          <p:cNvPr id="3" name="Content Placeholder 2"/>
          <p:cNvSpPr>
            <a:spLocks noGrp="1"/>
          </p:cNvSpPr>
          <p:nvPr>
            <p:ph idx="1"/>
          </p:nvPr>
        </p:nvSpPr>
        <p:spPr/>
        <p:txBody>
          <a:bodyPr>
            <a:noAutofit/>
          </a:bodyPr>
          <a:lstStyle/>
          <a:p>
            <a:pPr marL="909637" indent="-571500">
              <a:buAutoNum type="romanUcPeriod"/>
            </a:pPr>
            <a:r>
              <a:rPr lang="en-US" sz="3500" dirty="0" smtClean="0"/>
              <a:t>What Does This Mean?</a:t>
            </a:r>
          </a:p>
          <a:p>
            <a:pPr marL="1309687" lvl="1" indent="-571500">
              <a:buFont typeface="+mj-lt"/>
              <a:buAutoNum type="alphaUcPeriod"/>
            </a:pPr>
            <a:r>
              <a:rPr lang="en-US" sz="3100" dirty="0" smtClean="0"/>
              <a:t>Grace is the favor of God.</a:t>
            </a:r>
          </a:p>
          <a:p>
            <a:pPr marL="1309687" lvl="1" indent="-571500">
              <a:buFont typeface="+mj-lt"/>
              <a:buAutoNum type="alphaUcPeriod"/>
            </a:pPr>
            <a:r>
              <a:rPr lang="en-US" sz="3100" dirty="0" smtClean="0"/>
              <a:t>Grace also refers to what God teaches (Titus 2:11-14).</a:t>
            </a:r>
          </a:p>
          <a:p>
            <a:pPr marL="1709737" lvl="2" indent="-571500"/>
            <a:r>
              <a:rPr lang="en-US" sz="2700" dirty="0" smtClean="0"/>
              <a:t>We should grow in knowledge of God’s grace.</a:t>
            </a:r>
          </a:p>
          <a:p>
            <a:pPr marL="1709737" lvl="2" indent="-571500"/>
            <a:r>
              <a:rPr lang="en-US" sz="2700" dirty="0" smtClean="0"/>
              <a:t>We should grow in obedience to God’s grace (2 Tim. 2:1).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Growing in Grace</a:t>
            </a:r>
            <a:endParaRPr lang="en-US" dirty="0"/>
          </a:p>
        </p:txBody>
      </p:sp>
      <p:sp>
        <p:nvSpPr>
          <p:cNvPr id="3" name="Content Placeholder 2"/>
          <p:cNvSpPr>
            <a:spLocks noGrp="1"/>
          </p:cNvSpPr>
          <p:nvPr>
            <p:ph idx="1"/>
          </p:nvPr>
        </p:nvSpPr>
        <p:spPr>
          <a:xfrm>
            <a:off x="457200" y="1600200"/>
            <a:ext cx="8229600" cy="4830547"/>
          </a:xfrm>
        </p:spPr>
        <p:txBody>
          <a:bodyPr>
            <a:noAutofit/>
          </a:bodyPr>
          <a:lstStyle/>
          <a:p>
            <a:pPr marL="909637" indent="-571500">
              <a:buAutoNum type="romanUcPeriod"/>
            </a:pPr>
            <a:r>
              <a:rPr lang="en-US" sz="3500" dirty="0" smtClean="0"/>
              <a:t>What Does This Mean?</a:t>
            </a:r>
          </a:p>
          <a:p>
            <a:pPr marL="1309687" lvl="1" indent="-571500">
              <a:buFont typeface="+mj-lt"/>
              <a:buAutoNum type="alphaUcPeriod"/>
            </a:pPr>
            <a:r>
              <a:rPr lang="en-US" sz="3100" dirty="0" smtClean="0"/>
              <a:t>Grace is the favor of God.</a:t>
            </a:r>
          </a:p>
          <a:p>
            <a:pPr marL="1309687" lvl="1" indent="-571500">
              <a:buFont typeface="+mj-lt"/>
              <a:buAutoNum type="alphaUcPeriod"/>
            </a:pPr>
            <a:r>
              <a:rPr lang="en-US" sz="3100" dirty="0" smtClean="0"/>
              <a:t>Grace also refers to what God teaches (Titus 2:11-14).</a:t>
            </a:r>
          </a:p>
          <a:p>
            <a:pPr marL="1309687" lvl="1" indent="-571500">
              <a:buFont typeface="+mj-lt"/>
              <a:buAutoNum type="alphaUcPeriod"/>
            </a:pPr>
            <a:r>
              <a:rPr lang="en-US" sz="3100" dirty="0" smtClean="0"/>
              <a:t>Grace also refers to the blessings of God in general (Luke 2:40; Eph. 4:7-8; Rom. 12:6-8).</a:t>
            </a:r>
          </a:p>
          <a:p>
            <a:pPr marL="1709737" lvl="2" indent="-571500"/>
            <a:r>
              <a:rPr lang="en-US" sz="2700" dirty="0" smtClean="0"/>
              <a:t>Receiving blessings is a way of     growing in grace (1 Pet. 4:10-11). </a:t>
            </a:r>
          </a:p>
          <a:p>
            <a:pPr marL="1709737" lvl="2" indent="-571500">
              <a:buFont typeface="+mj-lt"/>
              <a:buAutoNum type="arabicPeriod"/>
            </a:pPr>
            <a:endParaRPr lang="en-US" sz="2700"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Growing in Grace</a:t>
            </a:r>
            <a:endParaRPr lang="en-US" dirty="0"/>
          </a:p>
        </p:txBody>
      </p:sp>
      <p:sp>
        <p:nvSpPr>
          <p:cNvPr id="3" name="Content Placeholder 2"/>
          <p:cNvSpPr>
            <a:spLocks noGrp="1"/>
          </p:cNvSpPr>
          <p:nvPr>
            <p:ph idx="1"/>
          </p:nvPr>
        </p:nvSpPr>
        <p:spPr/>
        <p:txBody>
          <a:bodyPr>
            <a:noAutofit/>
          </a:bodyPr>
          <a:lstStyle/>
          <a:p>
            <a:pPr marL="909637" indent="-571500">
              <a:buFont typeface="+mj-lt"/>
              <a:buAutoNum type="romanUcPeriod" startAt="2"/>
            </a:pPr>
            <a:r>
              <a:rPr lang="en-US" sz="3500" dirty="0" smtClean="0"/>
              <a:t>Growing in grace is growing in all aspects of God’s favor</a:t>
            </a:r>
            <a:r>
              <a:rPr lang="en-US" sz="3100" dirty="0" smtClean="0"/>
              <a:t>.</a:t>
            </a:r>
          </a:p>
          <a:p>
            <a:pPr marL="1081088" lvl="1" indent="-344488">
              <a:buFont typeface="Arial"/>
              <a:buChar char="•"/>
            </a:pPr>
            <a:r>
              <a:rPr lang="en-US" dirty="0" smtClean="0"/>
              <a:t>We should live so as to accept His grace.</a:t>
            </a:r>
          </a:p>
          <a:p>
            <a:pPr marL="1081088" lvl="1" indent="-344488">
              <a:buFont typeface="Arial"/>
              <a:buChar char="•"/>
            </a:pPr>
            <a:r>
              <a:rPr lang="en-US" dirty="0" smtClean="0"/>
              <a:t>We should learn and obey His grace.</a:t>
            </a:r>
          </a:p>
          <a:p>
            <a:pPr marL="1081088" lvl="1" indent="-344488">
              <a:buFont typeface="Arial"/>
              <a:buChar char="•"/>
            </a:pPr>
            <a:r>
              <a:rPr lang="en-US" dirty="0" smtClean="0"/>
              <a:t>We should appreciate His gifts of grace.</a:t>
            </a:r>
          </a:p>
          <a:p>
            <a:pPr marL="1081088" lvl="1" indent="-344488">
              <a:buFont typeface="Arial"/>
              <a:buChar char="•"/>
            </a:pPr>
            <a:r>
              <a:rPr lang="en-US" dirty="0" smtClean="0"/>
              <a:t>We must continue in His grace (Acts 13:43). </a:t>
            </a:r>
          </a:p>
          <a:p>
            <a:pPr marL="1081088" lvl="1" indent="-344488">
              <a:buFont typeface="Arial"/>
              <a:buChar char="•"/>
            </a:pPr>
            <a:r>
              <a:rPr lang="en-US" dirty="0" smtClean="0"/>
              <a:t>Don’t receive it in vain (2 Cor. 6:1-2).</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77</TotalTime>
  <Words>571</Words>
  <Application>Microsoft Macintosh PowerPoint</Application>
  <PresentationFormat>On-screen Show (4:3)</PresentationFormat>
  <Paragraphs>41</Paragraphs>
  <Slides>8</Slides>
  <Notes>0</Notes>
  <HiddenSlides>0</HiddenSlides>
  <MMClips>0</MMClips>
  <ScaleCrop>false</ScaleCrop>
  <HeadingPairs>
    <vt:vector size="4" baseType="variant">
      <vt:variant>
        <vt:lpstr>Design Template</vt:lpstr>
      </vt:variant>
      <vt:variant>
        <vt:i4>1</vt:i4>
      </vt:variant>
      <vt:variant>
        <vt:lpstr>Slide Titles</vt:lpstr>
      </vt:variant>
      <vt:variant>
        <vt:i4>8</vt:i4>
      </vt:variant>
    </vt:vector>
  </HeadingPairs>
  <TitlesOfParts>
    <vt:vector size="9" baseType="lpstr">
      <vt:lpstr>Office Theme</vt:lpstr>
      <vt:lpstr>2 Peter 3:14-18</vt:lpstr>
      <vt:lpstr>2 Peter 3:14-18</vt:lpstr>
      <vt:lpstr>Growing in Grace</vt:lpstr>
      <vt:lpstr>Growing in Grace</vt:lpstr>
      <vt:lpstr>Growing in Grace</vt:lpstr>
      <vt:lpstr>Growing in Grace</vt:lpstr>
      <vt:lpstr>Growing in Grace</vt:lpstr>
      <vt:lpstr>Growing in Grace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Kyle Pope</dc:creator>
  <cp:lastModifiedBy>Kyle Pope</cp:lastModifiedBy>
  <cp:revision>4</cp:revision>
  <dcterms:created xsi:type="dcterms:W3CDTF">2016-10-12T20:53:08Z</dcterms:created>
  <dcterms:modified xsi:type="dcterms:W3CDTF">2016-10-12T20:53:49Z</dcterms:modified>
</cp:coreProperties>
</file>