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65" r:id="rId2"/>
    <p:sldId id="267" r:id="rId3"/>
    <p:sldId id="268" r:id="rId4"/>
    <p:sldId id="269" r:id="rId5"/>
    <p:sldId id="27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 flipV="1">
            <a:off x="0" y="0"/>
            <a:ext cx="9144000" cy="68580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3401"/>
            <a:ext cx="8229600" cy="317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innerShdw blurRad="63500" dist="38100" dir="12120000">
              <a:schemeClr val="tx1">
                <a:lumMod val="65000"/>
                <a:lumOff val="35000"/>
                <a:alpha val="50000"/>
              </a:schemeClr>
            </a:inn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dam.png"/>
          <p:cNvPicPr>
            <a:picLocks noChangeAspect="1"/>
          </p:cNvPicPr>
          <p:nvPr/>
        </p:nvPicPr>
        <p:blipFill>
          <a:blip r:embed="rId2">
            <a:duotone>
              <a:schemeClr val="bg1"/>
              <a:srgbClr val="FFF1C1"/>
            </a:duotone>
          </a:blip>
          <a:stretch>
            <a:fillRect/>
          </a:stretch>
        </p:blipFill>
        <p:spPr>
          <a:xfrm>
            <a:off x="644433" y="3288041"/>
            <a:ext cx="806882" cy="1611377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6" name="Picture 15" descr="jesus-on-the-cross-silloette-hi.png"/>
          <p:cNvPicPr>
            <a:picLocks noChangeAspect="1"/>
          </p:cNvPicPr>
          <p:nvPr/>
        </p:nvPicPr>
        <p:blipFill>
          <a:blip r:embed="rId3">
            <a:duotone>
              <a:schemeClr val="bg1"/>
              <a:srgbClr val="FFF1C1"/>
            </a:duotone>
          </a:blip>
          <a:stretch>
            <a:fillRect/>
          </a:stretch>
        </p:blipFill>
        <p:spPr>
          <a:xfrm>
            <a:off x="4905911" y="3133727"/>
            <a:ext cx="1155634" cy="1611377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group.png"/>
          <p:cNvPicPr>
            <a:picLocks noChangeAspect="1"/>
          </p:cNvPicPr>
          <p:nvPr/>
        </p:nvPicPr>
        <p:blipFill>
          <a:blip r:embed="rId4">
            <a:duotone>
              <a:schemeClr val="bg1"/>
              <a:srgbClr val="FFF1C1"/>
            </a:duotone>
          </a:blip>
          <a:stretch>
            <a:fillRect/>
          </a:stretch>
        </p:blipFill>
        <p:spPr>
          <a:xfrm>
            <a:off x="2600671" y="3354859"/>
            <a:ext cx="1479463" cy="1544559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group.png"/>
          <p:cNvPicPr>
            <a:picLocks noChangeAspect="1"/>
          </p:cNvPicPr>
          <p:nvPr/>
        </p:nvPicPr>
        <p:blipFill>
          <a:blip r:embed="rId4">
            <a:duotone>
              <a:schemeClr val="bg1"/>
              <a:srgbClr val="FFF1C1"/>
            </a:duotone>
          </a:blip>
          <a:stretch>
            <a:fillRect/>
          </a:stretch>
        </p:blipFill>
        <p:spPr>
          <a:xfrm flipH="1">
            <a:off x="6923800" y="3354858"/>
            <a:ext cx="1515446" cy="1544559"/>
          </a:xfrm>
          <a:prstGeom prst="rect">
            <a:avLst/>
          </a:prstGeom>
          <a:effectLst>
            <a:outerShdw blurRad="50800" dist="38100" dir="7860000">
              <a:srgbClr val="000000">
                <a:alpha val="43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1756693" y="2076434"/>
            <a:ext cx="5543928" cy="6155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400" b="1" dirty="0" smtClean="0">
                <a:solidFill>
                  <a:schemeClr val="accent2">
                    <a:lumMod val="50000"/>
                  </a:schemeClr>
                </a:solidFill>
              </a:rPr>
              <a:t>Three Imputations</a:t>
            </a:r>
            <a:endParaRPr lang="en-US" sz="3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" y="2691987"/>
            <a:ext cx="266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Adam’s Sin to Man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824110" y="2691987"/>
            <a:ext cx="265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Man’s Sin to Jesus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483728" y="2691987"/>
            <a:ext cx="2955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Jesus’ Righteousness to Man</a:t>
            </a:r>
            <a:endParaRPr lang="en-US" b="1" dirty="0"/>
          </a:p>
        </p:txBody>
      </p:sp>
      <p:sp>
        <p:nvSpPr>
          <p:cNvPr id="27" name="Right Arrow 26"/>
          <p:cNvSpPr/>
          <p:nvPr/>
        </p:nvSpPr>
        <p:spPr>
          <a:xfrm>
            <a:off x="4261165" y="3733800"/>
            <a:ext cx="742363" cy="498547"/>
          </a:xfrm>
          <a:prstGeom prst="rightArrow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rgbClr val="FF0000"/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5937576" y="3733800"/>
            <a:ext cx="742363" cy="498547"/>
          </a:xfrm>
          <a:prstGeom prst="rightArrow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rgbClr val="FF0000"/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1614257" y="3733800"/>
            <a:ext cx="742363" cy="498547"/>
          </a:xfrm>
          <a:custGeom>
            <a:avLst/>
            <a:gdLst>
              <a:gd name="connsiteX0" fmla="*/ 0 w 742363"/>
              <a:gd name="connsiteY0" fmla="*/ 124637 h 498547"/>
              <a:gd name="connsiteX1" fmla="*/ 493090 w 742363"/>
              <a:gd name="connsiteY1" fmla="*/ 124637 h 498547"/>
              <a:gd name="connsiteX2" fmla="*/ 493090 w 742363"/>
              <a:gd name="connsiteY2" fmla="*/ 0 h 498547"/>
              <a:gd name="connsiteX3" fmla="*/ 742363 w 742363"/>
              <a:gd name="connsiteY3" fmla="*/ 249274 h 498547"/>
              <a:gd name="connsiteX4" fmla="*/ 493090 w 742363"/>
              <a:gd name="connsiteY4" fmla="*/ 498547 h 498547"/>
              <a:gd name="connsiteX5" fmla="*/ 493090 w 742363"/>
              <a:gd name="connsiteY5" fmla="*/ 373910 h 498547"/>
              <a:gd name="connsiteX6" fmla="*/ 0 w 742363"/>
              <a:gd name="connsiteY6" fmla="*/ 373910 h 498547"/>
              <a:gd name="connsiteX7" fmla="*/ 0 w 742363"/>
              <a:gd name="connsiteY7" fmla="*/ 124637 h 49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2363" h="498547">
                <a:moveTo>
                  <a:pt x="0" y="124637"/>
                </a:moveTo>
                <a:lnTo>
                  <a:pt x="493090" y="124637"/>
                </a:lnTo>
                <a:lnTo>
                  <a:pt x="493090" y="0"/>
                </a:lnTo>
                <a:lnTo>
                  <a:pt x="742363" y="249274"/>
                </a:lnTo>
                <a:lnTo>
                  <a:pt x="493090" y="498547"/>
                </a:lnTo>
                <a:lnTo>
                  <a:pt x="493090" y="373910"/>
                </a:lnTo>
                <a:lnTo>
                  <a:pt x="0" y="373910"/>
                </a:lnTo>
                <a:lnTo>
                  <a:pt x="0" y="124637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</a:schemeClr>
              </a:gs>
              <a:gs pos="100000">
                <a:srgbClr val="FF0000"/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2"/>
          <p:cNvGrpSpPr/>
          <p:nvPr/>
        </p:nvGrpSpPr>
        <p:grpSpPr>
          <a:xfrm>
            <a:off x="6421422" y="211555"/>
            <a:ext cx="2242963" cy="2231748"/>
            <a:chOff x="6421422" y="211555"/>
            <a:chExt cx="2242963" cy="223174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>
              <a:lum bright="-5000"/>
            </a:blip>
            <a:stretch>
              <a:fillRect/>
            </a:stretch>
          </p:blipFill>
          <p:spPr>
            <a:xfrm rot="21000000">
              <a:off x="6421422" y="211555"/>
              <a:ext cx="2242963" cy="2231748"/>
            </a:xfrm>
            <a:prstGeom prst="rect">
              <a:avLst/>
            </a:prstGeom>
            <a:effectLst>
              <a:outerShdw blurRad="50800" dist="38100" dir="5760000">
                <a:srgbClr val="000000">
                  <a:alpha val="43000"/>
                </a:srgbClr>
              </a:outerShdw>
            </a:effectLst>
          </p:spPr>
        </p:pic>
        <p:sp>
          <p:nvSpPr>
            <p:cNvPr id="32" name="Content Placeholder 2"/>
            <p:cNvSpPr txBox="1">
              <a:spLocks/>
            </p:cNvSpPr>
            <p:nvPr/>
          </p:nvSpPr>
          <p:spPr>
            <a:xfrm rot="21000000">
              <a:off x="6613525" y="1134924"/>
              <a:ext cx="1849244" cy="5655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b="1" i="1" cap="small" dirty="0" err="1" smtClean="0"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latin typeface="Times New Roman"/>
                  <a:cs typeface="Times New Roman"/>
                </a:rPr>
                <a:t>im</a:t>
              </a:r>
              <a:r>
                <a:rPr kumimoji="0" lang="en-US" sz="3200" b="1" i="1" u="none" strike="noStrike" kern="1200" cap="small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putation</a:t>
              </a:r>
              <a:endParaRPr kumimoji="0" lang="en-US" sz="2800" b="1" i="1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98285" y="1"/>
            <a:ext cx="5881653" cy="1066799"/>
          </a:xfrm>
        </p:spPr>
        <p:txBody>
          <a:bodyPr>
            <a:noAutofit/>
          </a:bodyPr>
          <a:lstStyle/>
          <a:p>
            <a:pPr marL="968375" indent="-968375" algn="l">
              <a:lnSpc>
                <a:spcPct val="60000"/>
              </a:lnSpc>
            </a:pPr>
            <a:r>
              <a:rPr lang="en-US" sz="16000" cap="small" baseline="-25000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Cambria"/>
                <a:cs typeface="Cambria"/>
              </a:rPr>
              <a:t>D</a:t>
            </a:r>
            <a:r>
              <a:rPr lang="en-US" sz="5500" cap="small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</a:rPr>
              <a:t>enominational doctrine</a:t>
            </a:r>
            <a:endParaRPr lang="en-US" sz="5500" cap="small" dirty="0">
              <a:effectLst>
                <a:innerShdw blurRad="63500" dist="50800" dir="13500000">
                  <a:schemeClr val="bg1">
                    <a:lumMod val="50000"/>
                    <a:alpha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121188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cap="small" dirty="0" smtClean="0"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latin typeface="+mj-lt"/>
                <a:ea typeface="+mj-ea"/>
                <a:cs typeface="+mj-cs"/>
              </a:rPr>
              <a:t>Basic</a:t>
            </a: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Principles</a:t>
            </a:r>
            <a:endParaRPr kumimoji="0" lang="en-US" sz="3000" b="1" i="0" u="none" strike="noStrike" kern="1200" cap="small" spc="0" normalizeH="0" baseline="0" noProof="0" dirty="0" smtClean="0">
              <a:ln>
                <a:noFill/>
              </a:ln>
              <a:solidFill>
                <a:srgbClr val="0D0D0D"/>
              </a:solidFill>
              <a:effectLst>
                <a:innerShdw blurRad="63500" dist="38100" dir="12120000">
                  <a:schemeClr val="tx1">
                    <a:lumMod val="65000"/>
                    <a:lumOff val="35000"/>
                    <a:alpha val="50000"/>
                  </a:scheme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937576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cap="small" dirty="0" smtClean="0"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latin typeface="+mj-lt"/>
                <a:ea typeface="+mj-ea"/>
                <a:cs typeface="+mj-cs"/>
              </a:rPr>
              <a:t>K</a:t>
            </a:r>
            <a:r>
              <a:rPr kumimoji="0" lang="en-US" sz="3000" b="1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ey</a:t>
            </a: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Passages</a:t>
            </a:r>
            <a:endParaRPr kumimoji="0" lang="en-US" sz="3000" b="1" i="0" u="none" strike="noStrike" kern="1200" cap="small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innerShdw blurRad="63500" dist="38100" dir="12120000">
                  <a:schemeClr val="tx1">
                    <a:lumMod val="65000"/>
                    <a:lumOff val="35000"/>
                    <a:alpha val="50000"/>
                  </a:scheme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3400"/>
            <a:ext cx="8229600" cy="34550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.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Key Passages Cited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to Defend This.                           </a:t>
            </a:r>
            <a:endParaRPr lang="en-US" sz="3000" b="1" dirty="0" smtClean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  <a:p>
            <a:pPr marL="971550" lvl="1" indent="-514350">
              <a:buAutoNum type="alphaUcPeriod"/>
            </a:pP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He accounted it to him for righteousness”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– Genesis 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15: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6. 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(cf. 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Psa. 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106:30-31; Num. 25:1-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9; Rom. 4:22, 6; Gal. 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3:6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; Jas. 2:23).</a:t>
            </a:r>
            <a:endParaRPr lang="en-US" sz="2600" b="1" dirty="0" smtClean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  <a:p>
            <a:pPr marL="1139825" lvl="2" indent="-282575"/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Heb. </a:t>
            </a:r>
            <a:r>
              <a:rPr lang="en-US" sz="2200" b="1" i="1" dirty="0" err="1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chashav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(</a:t>
            </a:r>
            <a:r>
              <a:rPr lang="en-US" sz="2200" b="1" dirty="0" err="1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חָשַׁב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) 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“to think, plan, esteem, calculate, invent, make a judgment, imagine, count” (BDB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).</a:t>
            </a:r>
          </a:p>
          <a:p>
            <a:pPr marL="1139825" lvl="2" indent="-282575"/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Gr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. </a:t>
            </a:r>
            <a:r>
              <a:rPr lang="en-US" sz="2200" b="1" i="1" dirty="0" err="1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logizomai</a:t>
            </a:r>
            <a:r>
              <a:rPr lang="en-US" sz="2200" b="1" i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(</a:t>
            </a:r>
            <a:r>
              <a:rPr lang="en-US" sz="2200" b="1" dirty="0" err="1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λογίζομαι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) “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to reckon, count, compute, calculate, count over” (Thayer).</a:t>
            </a:r>
            <a:endParaRPr lang="en-US" b="1" dirty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Introduction</a:t>
            </a:r>
          </a:p>
        </p:txBody>
      </p:sp>
      <p:grpSp>
        <p:nvGrpSpPr>
          <p:cNvPr id="2" name="Group 15"/>
          <p:cNvGrpSpPr/>
          <p:nvPr/>
        </p:nvGrpSpPr>
        <p:grpSpPr>
          <a:xfrm>
            <a:off x="6421422" y="211555"/>
            <a:ext cx="2242963" cy="2231748"/>
            <a:chOff x="6421422" y="211555"/>
            <a:chExt cx="2242963" cy="223174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lum bright="-5000"/>
            </a:blip>
            <a:stretch>
              <a:fillRect/>
            </a:stretch>
          </p:blipFill>
          <p:spPr>
            <a:xfrm rot="21000000">
              <a:off x="6421422" y="211555"/>
              <a:ext cx="2242963" cy="2231748"/>
            </a:xfrm>
            <a:prstGeom prst="rect">
              <a:avLst/>
            </a:prstGeom>
            <a:effectLst>
              <a:outerShdw blurRad="50800" dist="38100" dir="5760000">
                <a:srgbClr val="000000">
                  <a:alpha val="43000"/>
                </a:srgbClr>
              </a:outerShdw>
            </a:effectLst>
          </p:spPr>
        </p:pic>
        <p:sp>
          <p:nvSpPr>
            <p:cNvPr id="18" name="Content Placeholder 2"/>
            <p:cNvSpPr txBox="1">
              <a:spLocks/>
            </p:cNvSpPr>
            <p:nvPr/>
          </p:nvSpPr>
          <p:spPr>
            <a:xfrm rot="21000000">
              <a:off x="6613525" y="1134924"/>
              <a:ext cx="1849244" cy="5655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b="1" i="1" cap="small" dirty="0" err="1" smtClean="0"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latin typeface="Times New Roman"/>
                  <a:cs typeface="Times New Roman"/>
                </a:rPr>
                <a:t>im</a:t>
              </a:r>
              <a:r>
                <a:rPr kumimoji="0" lang="en-US" sz="3200" b="1" i="1" u="none" strike="noStrike" kern="1200" cap="small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putation</a:t>
              </a:r>
              <a:endParaRPr kumimoji="0" lang="en-US" sz="2800" b="1" i="1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64381" y="1"/>
            <a:ext cx="5164667" cy="1066799"/>
          </a:xfrm>
        </p:spPr>
        <p:txBody>
          <a:bodyPr>
            <a:noAutofit/>
          </a:bodyPr>
          <a:lstStyle/>
          <a:p>
            <a:pPr marL="520700" indent="-520700" algn="l">
              <a:lnSpc>
                <a:spcPct val="60000"/>
              </a:lnSpc>
            </a:pPr>
            <a:r>
              <a:rPr lang="en-US" sz="16000" cap="small" baseline="-25000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Cambria"/>
                <a:cs typeface="Cambria"/>
              </a:rPr>
              <a:t>I</a:t>
            </a:r>
            <a:r>
              <a:rPr lang="en-US" sz="5500" cap="small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</a:rPr>
              <a:t>mputed righteousness</a:t>
            </a:r>
            <a:endParaRPr lang="en-US" sz="5500" cap="small" dirty="0">
              <a:effectLst>
                <a:innerShdw blurRad="63500" dist="50800" dir="13500000">
                  <a:schemeClr val="bg1">
                    <a:lumMod val="50000"/>
                    <a:alpha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5" end="30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charRg st="195" end="30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charRg st="195" end="30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charRg st="195" end="30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01" end="3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charRg st="301" end="38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charRg st="301" end="38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charRg st="301" end="38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uiExpand="1" build="p" bldLvl="3"/>
      <p:bldP spid="3" grpId="1" build="p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121188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cap="small" dirty="0" smtClean="0"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latin typeface="+mj-lt"/>
                <a:ea typeface="+mj-ea"/>
                <a:cs typeface="+mj-cs"/>
              </a:rPr>
              <a:t>Basic</a:t>
            </a: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Principles</a:t>
            </a:r>
            <a:endParaRPr kumimoji="0" lang="en-US" sz="3000" b="1" i="0" u="none" strike="noStrike" kern="1200" cap="small" spc="0" normalizeH="0" baseline="0" noProof="0" dirty="0" smtClean="0">
              <a:ln>
                <a:noFill/>
              </a:ln>
              <a:solidFill>
                <a:srgbClr val="0D0D0D"/>
              </a:solidFill>
              <a:effectLst>
                <a:innerShdw blurRad="63500" dist="38100" dir="12120000">
                  <a:schemeClr val="tx1">
                    <a:lumMod val="65000"/>
                    <a:lumOff val="35000"/>
                    <a:alpha val="50000"/>
                  </a:scheme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937576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cap="small" dirty="0" smtClean="0"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latin typeface="+mj-lt"/>
                <a:ea typeface="+mj-ea"/>
                <a:cs typeface="+mj-cs"/>
              </a:rPr>
              <a:t>K</a:t>
            </a:r>
            <a:r>
              <a:rPr kumimoji="0" lang="en-US" sz="3000" b="1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ey</a:t>
            </a: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Passages</a:t>
            </a:r>
            <a:endParaRPr kumimoji="0" lang="en-US" sz="3000" b="1" i="0" u="none" strike="noStrike" kern="1200" cap="small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innerShdw blurRad="63500" dist="38100" dir="12120000">
                  <a:schemeClr val="tx1">
                    <a:lumMod val="65000"/>
                    <a:lumOff val="35000"/>
                    <a:alpha val="50000"/>
                  </a:scheme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3400"/>
            <a:ext cx="8229600" cy="34550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.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Key Passages Cited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to Defend This.                           </a:t>
            </a:r>
            <a:endParaRPr lang="en-US" sz="3000" b="1" dirty="0" smtClean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  <a:p>
            <a:pPr marL="971550" lvl="1" indent="-514350">
              <a:lnSpc>
                <a:spcPct val="90000"/>
              </a:lnSpc>
              <a:buFont typeface="+mj-lt"/>
              <a:buAutoNum type="alphaUcPeriod" startAt="2"/>
            </a:pP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He made Him who knew no sin to be sin for us, that we might become the righteousness of God in Him” 2 Corinthians 5:21. 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(1 Pet. 1-19; Gal. 3:13; John 1:19; 1 John 2:2).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lphaUcPeriod" startAt="2"/>
            </a:pP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“Found in Him, not having my own righteousness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, which is from the law, but that which is through faith in Christ” Philippians 3: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9 (Ezek. 33:12).</a:t>
            </a:r>
            <a:endParaRPr lang="en-US" sz="2600" b="1" dirty="0" smtClean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Introduction</a:t>
            </a:r>
          </a:p>
        </p:txBody>
      </p:sp>
      <p:grpSp>
        <p:nvGrpSpPr>
          <p:cNvPr id="2" name="Group 15"/>
          <p:cNvGrpSpPr/>
          <p:nvPr/>
        </p:nvGrpSpPr>
        <p:grpSpPr>
          <a:xfrm>
            <a:off x="6421422" y="211555"/>
            <a:ext cx="2242963" cy="2231748"/>
            <a:chOff x="6421422" y="211555"/>
            <a:chExt cx="2242963" cy="223174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lum bright="-5000"/>
            </a:blip>
            <a:stretch>
              <a:fillRect/>
            </a:stretch>
          </p:blipFill>
          <p:spPr>
            <a:xfrm rot="21000000">
              <a:off x="6421422" y="211555"/>
              <a:ext cx="2242963" cy="2231748"/>
            </a:xfrm>
            <a:prstGeom prst="rect">
              <a:avLst/>
            </a:prstGeom>
            <a:effectLst>
              <a:outerShdw blurRad="50800" dist="38100" dir="5760000">
                <a:srgbClr val="000000">
                  <a:alpha val="43000"/>
                </a:srgbClr>
              </a:outerShdw>
            </a:effectLst>
          </p:spPr>
        </p:pic>
        <p:sp>
          <p:nvSpPr>
            <p:cNvPr id="18" name="Content Placeholder 2"/>
            <p:cNvSpPr txBox="1">
              <a:spLocks/>
            </p:cNvSpPr>
            <p:nvPr/>
          </p:nvSpPr>
          <p:spPr>
            <a:xfrm rot="21000000">
              <a:off x="6613525" y="1134924"/>
              <a:ext cx="1849244" cy="5655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b="1" i="1" cap="small" dirty="0" err="1" smtClean="0"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latin typeface="Times New Roman"/>
                  <a:cs typeface="Times New Roman"/>
                </a:rPr>
                <a:t>im</a:t>
              </a:r>
              <a:r>
                <a:rPr kumimoji="0" lang="en-US" sz="3200" b="1" i="1" u="none" strike="noStrike" kern="1200" cap="small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putation</a:t>
              </a:r>
              <a:endParaRPr kumimoji="0" lang="en-US" sz="2800" b="1" i="1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64381" y="1"/>
            <a:ext cx="5164667" cy="1066799"/>
          </a:xfrm>
        </p:spPr>
        <p:txBody>
          <a:bodyPr>
            <a:noAutofit/>
          </a:bodyPr>
          <a:lstStyle/>
          <a:p>
            <a:pPr marL="520700" indent="-520700" algn="l">
              <a:lnSpc>
                <a:spcPct val="60000"/>
              </a:lnSpc>
            </a:pPr>
            <a:r>
              <a:rPr lang="en-US" sz="16000" cap="small" baseline="-25000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Cambria"/>
                <a:cs typeface="Cambria"/>
              </a:rPr>
              <a:t>I</a:t>
            </a:r>
            <a:r>
              <a:rPr lang="en-US" sz="5500" cap="small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</a:rPr>
              <a:t>mputed righteousness</a:t>
            </a:r>
            <a:endParaRPr lang="en-US" sz="5500" cap="small" dirty="0">
              <a:effectLst>
                <a:innerShdw blurRad="63500" dist="50800" dir="13500000">
                  <a:schemeClr val="bg1">
                    <a:lumMod val="50000"/>
                    <a:alpha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121188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cap="small" dirty="0" smtClean="0"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latin typeface="+mj-lt"/>
                <a:ea typeface="+mj-ea"/>
                <a:cs typeface="+mj-cs"/>
              </a:rPr>
              <a:t>Basic</a:t>
            </a: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Principles</a:t>
            </a:r>
            <a:endParaRPr kumimoji="0" lang="en-US" sz="3000" b="1" i="0" u="none" strike="noStrike" kern="1200" cap="small" spc="0" normalizeH="0" baseline="0" noProof="0" dirty="0" smtClean="0">
              <a:ln>
                <a:noFill/>
              </a:ln>
              <a:solidFill>
                <a:srgbClr val="0D0D0D"/>
              </a:solidFill>
              <a:effectLst>
                <a:innerShdw blurRad="63500" dist="38100" dir="12120000">
                  <a:schemeClr val="tx1">
                    <a:lumMod val="65000"/>
                    <a:lumOff val="35000"/>
                    <a:alpha val="50000"/>
                  </a:scheme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937576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cap="small" dirty="0" smtClean="0"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latin typeface="+mj-lt"/>
                <a:ea typeface="+mj-ea"/>
                <a:cs typeface="+mj-cs"/>
              </a:rPr>
              <a:t>K</a:t>
            </a:r>
            <a:r>
              <a:rPr kumimoji="0" lang="en-US" sz="3000" b="1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ey</a:t>
            </a: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Passages</a:t>
            </a:r>
            <a:endParaRPr kumimoji="0" lang="en-US" sz="3000" b="1" i="0" u="none" strike="noStrike" kern="1200" cap="small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innerShdw blurRad="63500" dist="38100" dir="12120000">
                  <a:schemeClr val="tx1">
                    <a:lumMod val="65000"/>
                    <a:lumOff val="35000"/>
                    <a:alpha val="50000"/>
                  </a:scheme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03400"/>
            <a:ext cx="8383917" cy="34550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.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Key Passages Cited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to Defend This.                           </a:t>
            </a:r>
            <a:endParaRPr lang="en-US" sz="3000" b="1" dirty="0" smtClean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  <a:p>
            <a:pPr marL="971550" lvl="1" indent="-514350">
              <a:lnSpc>
                <a:spcPct val="80000"/>
              </a:lnSpc>
              <a:buFont typeface="+mj-lt"/>
              <a:buAutoNum type="alphaUcPeriod" startAt="4"/>
            </a:pP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The LORD Our Righteousness” 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Jer. 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23:6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. (Acts 4:12).</a:t>
            </a:r>
          </a:p>
          <a:p>
            <a:pPr marL="1196975" lvl="2" indent="-339725">
              <a:lnSpc>
                <a:spcPct val="80000"/>
              </a:lnSpc>
              <a:buFont typeface="+mj-lt"/>
              <a:buAutoNum type="arabicPeriod"/>
            </a:pP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“You are in Christ Jesus, who became for us wisdom from 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God—and righteousness”1 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Cor. 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1:30.</a:t>
            </a:r>
            <a:endParaRPr lang="en-US" sz="2200" b="1" dirty="0" smtClean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  <a:p>
            <a:pPr marL="971550" lvl="1" indent="-514350">
              <a:lnSpc>
                <a:spcPct val="80000"/>
              </a:lnSpc>
              <a:buFont typeface="+mj-lt"/>
              <a:buAutoNum type="alphaUcPeriod" startAt="4"/>
            </a:pP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For as many of you as were baptized into Christ have put on Christ” 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Gal. 3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:27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.</a:t>
            </a:r>
          </a:p>
          <a:p>
            <a:pPr marL="1149350" lvl="2" indent="-292100">
              <a:lnSpc>
                <a:spcPct val="80000"/>
              </a:lnSpc>
              <a:buFont typeface="+mj-lt"/>
              <a:buAutoNum type="arabicPeriod"/>
            </a:pP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It is no longer I who live, but Christ lives in me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” Gal. 2:20.</a:t>
            </a:r>
          </a:p>
          <a:p>
            <a:pPr marL="1149350" lvl="2" indent="-292100">
              <a:lnSpc>
                <a:spcPct val="80000"/>
              </a:lnSpc>
              <a:buFont typeface="+mj-lt"/>
              <a:buAutoNum type="arabicPeriod"/>
            </a:pP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“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For you died, and your life is hidden with Christ in 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God” Col. 3:3. (Eph. 3:17; Rom. 10:17; 1 John 2:4-6). </a:t>
            </a:r>
            <a:endParaRPr lang="en-US" sz="2200" b="1" dirty="0" smtClean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Introduction</a:t>
            </a:r>
          </a:p>
        </p:txBody>
      </p:sp>
      <p:grpSp>
        <p:nvGrpSpPr>
          <p:cNvPr id="2" name="Group 15"/>
          <p:cNvGrpSpPr/>
          <p:nvPr/>
        </p:nvGrpSpPr>
        <p:grpSpPr>
          <a:xfrm>
            <a:off x="6421422" y="211555"/>
            <a:ext cx="2242963" cy="2231748"/>
            <a:chOff x="6421422" y="211555"/>
            <a:chExt cx="2242963" cy="223174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lum bright="-5000"/>
            </a:blip>
            <a:stretch>
              <a:fillRect/>
            </a:stretch>
          </p:blipFill>
          <p:spPr>
            <a:xfrm rot="21000000">
              <a:off x="6421422" y="211555"/>
              <a:ext cx="2242963" cy="2231748"/>
            </a:xfrm>
            <a:prstGeom prst="rect">
              <a:avLst/>
            </a:prstGeom>
            <a:effectLst>
              <a:outerShdw blurRad="50800" dist="38100" dir="5760000">
                <a:srgbClr val="000000">
                  <a:alpha val="43000"/>
                </a:srgbClr>
              </a:outerShdw>
            </a:effectLst>
          </p:spPr>
        </p:pic>
        <p:sp>
          <p:nvSpPr>
            <p:cNvPr id="18" name="Content Placeholder 2"/>
            <p:cNvSpPr txBox="1">
              <a:spLocks/>
            </p:cNvSpPr>
            <p:nvPr/>
          </p:nvSpPr>
          <p:spPr>
            <a:xfrm rot="21000000">
              <a:off x="6613525" y="1134924"/>
              <a:ext cx="1849244" cy="5655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b="1" i="1" cap="small" dirty="0" err="1" smtClean="0"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latin typeface="Times New Roman"/>
                  <a:cs typeface="Times New Roman"/>
                </a:rPr>
                <a:t>im</a:t>
              </a:r>
              <a:r>
                <a:rPr kumimoji="0" lang="en-US" sz="3200" b="1" i="1" u="none" strike="noStrike" kern="1200" cap="small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putation</a:t>
              </a:r>
              <a:endParaRPr kumimoji="0" lang="en-US" sz="2800" b="1" i="1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64381" y="1"/>
            <a:ext cx="5164667" cy="1066799"/>
          </a:xfrm>
        </p:spPr>
        <p:txBody>
          <a:bodyPr>
            <a:noAutofit/>
          </a:bodyPr>
          <a:lstStyle/>
          <a:p>
            <a:pPr marL="520700" indent="-520700" algn="l">
              <a:lnSpc>
                <a:spcPct val="60000"/>
              </a:lnSpc>
            </a:pPr>
            <a:r>
              <a:rPr lang="en-US" sz="16000" cap="small" baseline="-25000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Cambria"/>
                <a:cs typeface="Cambria"/>
              </a:rPr>
              <a:t>I</a:t>
            </a:r>
            <a:r>
              <a:rPr lang="en-US" sz="5500" cap="small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</a:rPr>
              <a:t>mputed righteousness</a:t>
            </a:r>
            <a:endParaRPr lang="en-US" sz="5500" cap="small" dirty="0">
              <a:effectLst>
                <a:innerShdw blurRad="63500" dist="50800" dir="13500000">
                  <a:schemeClr val="bg1">
                    <a:lumMod val="50000"/>
                    <a:alpha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10" end="2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charRg st="210" end="2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charRg st="210" end="29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charRg st="210" end="29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90" end="3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charRg st="290" end="3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charRg st="290" end="35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charRg st="290" end="35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54" end="4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charRg st="354" end="4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charRg st="354" end="46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charRg st="354" end="46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121188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cap="small" dirty="0" smtClean="0"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latin typeface="+mj-lt"/>
                <a:ea typeface="+mj-ea"/>
                <a:cs typeface="+mj-cs"/>
              </a:rPr>
              <a:t>Basic</a:t>
            </a: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Principles</a:t>
            </a:r>
            <a:endParaRPr kumimoji="0" lang="en-US" sz="3000" b="1" i="0" u="none" strike="noStrike" kern="1200" cap="small" spc="0" normalizeH="0" baseline="0" noProof="0" dirty="0" smtClean="0">
              <a:ln>
                <a:noFill/>
              </a:ln>
              <a:solidFill>
                <a:srgbClr val="0D0D0D"/>
              </a:solidFill>
              <a:effectLst>
                <a:innerShdw blurRad="63500" dist="38100" dir="12120000">
                  <a:schemeClr val="tx1">
                    <a:lumMod val="65000"/>
                    <a:lumOff val="35000"/>
                    <a:alpha val="50000"/>
                  </a:scheme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937576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cap="small" dirty="0" smtClean="0"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latin typeface="+mj-lt"/>
                <a:ea typeface="+mj-ea"/>
                <a:cs typeface="+mj-cs"/>
              </a:rPr>
              <a:t>K</a:t>
            </a:r>
            <a:r>
              <a:rPr kumimoji="0" lang="en-US" sz="3000" b="1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ey</a:t>
            </a: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Passages</a:t>
            </a:r>
            <a:endParaRPr kumimoji="0" lang="en-US" sz="3000" b="1" i="0" u="none" strike="noStrike" kern="1200" cap="small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innerShdw blurRad="63500" dist="38100" dir="12120000">
                  <a:schemeClr val="tx1">
                    <a:lumMod val="65000"/>
                    <a:lumOff val="35000"/>
                    <a:alpha val="50000"/>
                  </a:scheme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3400"/>
            <a:ext cx="8229600" cy="34550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.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Key Passages Cited</a:t>
            </a: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to Defend This.                           </a:t>
            </a:r>
            <a:endParaRPr lang="en-US" sz="3000" b="1" dirty="0" smtClean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  <a:p>
            <a:pPr marL="971550" lvl="1" indent="-514350">
              <a:lnSpc>
                <a:spcPct val="90000"/>
              </a:lnSpc>
              <a:buFont typeface="+mj-lt"/>
              <a:buAutoNum type="alphaUcPeriod" startAt="6"/>
            </a:pP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My righteous Servant shall justify many, for He shall bear their iniquities” 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Isa. 53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:11. </a:t>
            </a: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(Rom. 8:33; Lev. 16-21-22).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But to him who does not work but believes on Him who justifies the ungodly, his faith is accounted for righteousness” 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Rom.  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4: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5.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By one Man’s obedience many will be made righteous” 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Rom. 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5:</a:t>
            </a:r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19 (Rom. 5:12, 19).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Introduction</a:t>
            </a:r>
          </a:p>
        </p:txBody>
      </p:sp>
      <p:grpSp>
        <p:nvGrpSpPr>
          <p:cNvPr id="2" name="Group 15"/>
          <p:cNvGrpSpPr/>
          <p:nvPr/>
        </p:nvGrpSpPr>
        <p:grpSpPr>
          <a:xfrm>
            <a:off x="6421422" y="211555"/>
            <a:ext cx="2242963" cy="2231748"/>
            <a:chOff x="6421422" y="211555"/>
            <a:chExt cx="2242963" cy="223174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lum bright="-5000"/>
            </a:blip>
            <a:stretch>
              <a:fillRect/>
            </a:stretch>
          </p:blipFill>
          <p:spPr>
            <a:xfrm rot="21000000">
              <a:off x="6421422" y="211555"/>
              <a:ext cx="2242963" cy="2231748"/>
            </a:xfrm>
            <a:prstGeom prst="rect">
              <a:avLst/>
            </a:prstGeom>
            <a:effectLst>
              <a:outerShdw blurRad="50800" dist="38100" dir="5760000">
                <a:srgbClr val="000000">
                  <a:alpha val="43000"/>
                </a:srgbClr>
              </a:outerShdw>
            </a:effectLst>
          </p:spPr>
        </p:pic>
        <p:sp>
          <p:nvSpPr>
            <p:cNvPr id="18" name="Content Placeholder 2"/>
            <p:cNvSpPr txBox="1">
              <a:spLocks/>
            </p:cNvSpPr>
            <p:nvPr/>
          </p:nvSpPr>
          <p:spPr>
            <a:xfrm rot="21000000">
              <a:off x="6613525" y="1134924"/>
              <a:ext cx="1849244" cy="5655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b="1" i="1" cap="small" dirty="0" err="1" smtClean="0"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latin typeface="Times New Roman"/>
                  <a:cs typeface="Times New Roman"/>
                </a:rPr>
                <a:t>im</a:t>
              </a:r>
              <a:r>
                <a:rPr kumimoji="0" lang="en-US" sz="3200" b="1" i="1" u="none" strike="noStrike" kern="1200" cap="small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putation</a:t>
              </a:r>
              <a:endParaRPr kumimoji="0" lang="en-US" sz="2800" b="1" i="1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64381" y="1"/>
            <a:ext cx="5164667" cy="1066799"/>
          </a:xfrm>
        </p:spPr>
        <p:txBody>
          <a:bodyPr>
            <a:noAutofit/>
          </a:bodyPr>
          <a:lstStyle/>
          <a:p>
            <a:pPr marL="520700" indent="-520700" algn="l">
              <a:lnSpc>
                <a:spcPct val="60000"/>
              </a:lnSpc>
            </a:pPr>
            <a:r>
              <a:rPr lang="en-US" sz="16000" cap="small" baseline="-25000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Cambria"/>
                <a:cs typeface="Cambria"/>
              </a:rPr>
              <a:t>I</a:t>
            </a:r>
            <a:r>
              <a:rPr lang="en-US" sz="5500" cap="small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</a:rPr>
              <a:t>mputed righteousness</a:t>
            </a:r>
            <a:endParaRPr lang="en-US" sz="5500" cap="small" dirty="0">
              <a:effectLst>
                <a:innerShdw blurRad="63500" dist="50800" dir="13500000">
                  <a:schemeClr val="bg1">
                    <a:lumMod val="50000"/>
                    <a:alpha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513</Words>
  <Application>Microsoft Macintosh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Denominational doctrine</vt:lpstr>
      <vt:lpstr>Imputed righteousness</vt:lpstr>
      <vt:lpstr>Imputed righteousness</vt:lpstr>
      <vt:lpstr>Imputed righteousness</vt:lpstr>
      <vt:lpstr>Imputed righteousness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Imputed Righteousness</dc:title>
  <dc:creator>Kyle Pope</dc:creator>
  <cp:lastModifiedBy>Kyle Pope</cp:lastModifiedBy>
  <cp:revision>21</cp:revision>
  <dcterms:created xsi:type="dcterms:W3CDTF">2016-09-27T19:27:16Z</dcterms:created>
  <dcterms:modified xsi:type="dcterms:W3CDTF">2016-09-27T21:00:49Z</dcterms:modified>
</cp:coreProperties>
</file>