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Layouts/slideLayout16.xml" ContentType="application/vnd.openxmlformats-officedocument.presentationml.slideLayout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Default Extension="bin" ContentType="application/vnd.openxmlformats-officedocument.presentationml.printerSettings"/>
  <Override PartName="/ppt/slideLayouts/slideLayout17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Layouts/slideLayout15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3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Default Extension="fntdata" ContentType="application/x-fontdata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embedTrueTypeFonts="1" saveSubsetFonts="1" autoCompressPictures="0">
  <p:sldMasterIdLst>
    <p:sldMasterId id="2147483700" r:id="rId1"/>
  </p:sldMasterIdLst>
  <p:notesMasterIdLst>
    <p:notesMasterId r:id="rId8"/>
  </p:notesMasterIdLst>
  <p:sldIdLst>
    <p:sldId id="256" r:id="rId2"/>
    <p:sldId id="259" r:id="rId3"/>
    <p:sldId id="260" r:id="rId4"/>
    <p:sldId id="261" r:id="rId5"/>
    <p:sldId id="264" r:id="rId6"/>
    <p:sldId id="262" r:id="rId7"/>
  </p:sldIdLst>
  <p:sldSz cx="9144000" cy="6858000" type="screen4x3"/>
  <p:notesSz cx="6858000" cy="9144000"/>
  <p:embeddedFontLst>
    <p:embeddedFont>
      <p:font typeface="Wingdings 3" charset="2"/>
      <p:regular r:id="rId9"/>
    </p:embeddedFont>
    <p:embeddedFont>
      <p:font typeface="Calibri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a="http://schemas.openxmlformats.org/drawingml/2006/main" xmlns:r="http://schemas.openxmlformats.org/officeDocument/2006/relationships" xmlns:p="http://schemas.openxmlformats.org/presentationml/2006/main" xmlns="" xmlns:p15="http://schemas.microsoft.com/office/powerpoint/2012/main" xmlns:mv="urn:schemas-microsoft-com:mac:vml" xmlns:mc="http://schemas.openxmlformats.org/markup-compatibility/2006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767"/>
    </p:ext>
    <p:ext uri="{FD5EFAAD-0ECE-453E-9831-46B23BE46B34}">
      <p15:chartTrackingRefBased xmlns:a="http://schemas.openxmlformats.org/drawingml/2006/main" xmlns:r="http://schemas.openxmlformats.org/officeDocument/2006/relationships" xmlns:p="http://schemas.openxmlformats.org/presentationml/2006/main" xmlns="" xmlns:p15="http://schemas.microsoft.com/office/powerpoint/2012/main" xmlns:mv="urn:schemas-microsoft-com:mac:vml" xmlns:mc="http://schemas.openxmlformats.org/markup-compatibility/2006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000" autoAdjust="0"/>
    <p:restoredTop sz="94280" autoAdjust="0"/>
  </p:normalViewPr>
  <p:slideViewPr>
    <p:cSldViewPr snapToGrid="0">
      <p:cViewPr varScale="1">
        <p:scale>
          <a:sx n="98" d="100"/>
          <a:sy n="98" d="100"/>
        </p:scale>
        <p:origin x="-560" y="-1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font" Target="fonts/font3.fntdata"/><Relationship Id="rId12" Type="http://schemas.openxmlformats.org/officeDocument/2006/relationships/font" Target="fonts/font4.fntdata"/><Relationship Id="rId13" Type="http://schemas.openxmlformats.org/officeDocument/2006/relationships/font" Target="fonts/font5.fntdata"/><Relationship Id="rId14" Type="http://schemas.openxmlformats.org/officeDocument/2006/relationships/printerSettings" Target="printerSettings/printerSettings1.bin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font" Target="fonts/font1.fntdata"/><Relationship Id="rId10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0F5F5A-D7C1-4061-80BF-0F1DBC65820C}" type="datetimeFigureOut">
              <a:rPr lang="en-US" smtClean="0"/>
              <a:pPr/>
              <a:t>11/20/16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5C2C34-0E53-4B5A-B8CF-183ACA9BA69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7531359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5C2C34-0E53-4B5A-B8CF-183ACA9BA69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238305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216" y="1447801"/>
            <a:ext cx="6619244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216" y="4777380"/>
            <a:ext cx="6619244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0798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7517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2861734"/>
            <a:ext cx="6619243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8382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485" y="2060576"/>
            <a:ext cx="3297254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0870" y="2056093"/>
            <a:ext cx="3297256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031237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5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485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0872" y="1905000"/>
            <a:ext cx="32972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0872" y="2514600"/>
            <a:ext cx="3297254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2538066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793025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1827593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5" y="1447800"/>
            <a:ext cx="2550798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8462" y="1447800"/>
            <a:ext cx="3896998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5" y="3129281"/>
            <a:ext cx="2550797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24969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430" y="1854192"/>
            <a:ext cx="3819680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2160" y="1143000"/>
            <a:ext cx="24003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3813734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03797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7" y="4800587"/>
            <a:ext cx="6619243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216" y="685800"/>
            <a:ext cx="6619244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7" y="5367325"/>
            <a:ext cx="6619242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651477112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1447800"/>
            <a:ext cx="6619244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3657600"/>
            <a:ext cx="6619244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260029533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101" y="1447800"/>
            <a:ext cx="5999486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7800" y="3771174"/>
            <a:ext cx="5459737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216" y="4350657"/>
            <a:ext cx="6619244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73721" y="971253"/>
            <a:ext cx="60143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7868" y="2613787"/>
            <a:ext cx="60143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018750560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216" y="3124201"/>
            <a:ext cx="6619245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216" y="4777381"/>
            <a:ext cx="6619244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506097105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710" y="1981200"/>
            <a:ext cx="22101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347" y="2667000"/>
            <a:ext cx="21955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2745" y="1981200"/>
            <a:ext cx="220218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4829" y="2667000"/>
            <a:ext cx="2210096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1981200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3525" y="2667000"/>
            <a:ext cx="219908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22376079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347" y="4250949"/>
            <a:ext cx="22050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347" y="2209800"/>
            <a:ext cx="220503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347" y="4827212"/>
            <a:ext cx="220503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032" y="4250949"/>
            <a:ext cx="219789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031" y="2209800"/>
            <a:ext cx="2197894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016" y="4827211"/>
            <a:ext cx="2200805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3525" y="4250949"/>
            <a:ext cx="219908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3525" y="2209800"/>
            <a:ext cx="219908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3432" y="4827209"/>
            <a:ext cx="220199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4607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167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33712898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05297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8159" y="430214"/>
            <a:ext cx="131445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348" y="887414"/>
            <a:ext cx="5567362" cy="5368924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5602097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3.png"/><Relationship Id="rId21" Type="http://schemas.openxmlformats.org/officeDocument/2006/relationships/image" Target="../media/image4.png"/><Relationship Id="rId22" Type="http://schemas.openxmlformats.org/officeDocument/2006/relationships/image" Target="../media/image5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3613"/>
          <a:stretch/>
        </p:blipFill>
        <p:spPr>
          <a:xfrm>
            <a:off x="0" y="2669686"/>
            <a:ext cx="302775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l="35640"/>
          <a:stretch/>
        </p:blipFill>
        <p:spPr>
          <a:xfrm>
            <a:off x="0" y="2892348"/>
            <a:ext cx="1141809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6456759" y="1676400"/>
            <a:ext cx="211455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t="28813"/>
          <a:stretch/>
        </p:blipFill>
        <p:spPr>
          <a:xfrm>
            <a:off x="5999560" y="1"/>
            <a:ext cx="1202540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=""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v="urn:schemas-microsoft-com:mac:vml" xmlns:mc="http://schemas.openxmlformats.org/markup-compatibility/2006" val="0"/>
              </a:ext>
            </a:extLst>
          </a:blip>
          <a:srcRect b="23320"/>
          <a:stretch/>
        </p:blipFill>
        <p:spPr>
          <a:xfrm>
            <a:off x="6454408" y="6096000"/>
            <a:ext cx="745301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7828359" y="0"/>
            <a:ext cx="51435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584" y="452718"/>
            <a:ext cx="7053542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484" y="2052919"/>
            <a:ext cx="6709906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2905" y="1828801"/>
            <a:ext cx="990599" cy="2285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pPr/>
              <a:t>11/20/16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1206" y="3263398"/>
            <a:ext cx="3859795" cy="2286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4406" y="295730"/>
            <a:ext cx="62864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6206268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  <p:sldLayoutId id="214748371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/>
              <a:t>Acts 22:3-16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6249754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b="1" dirty="0">
                <a:latin typeface="Century Gothic (Headings)"/>
                <a:cs typeface="Century Gothic (Headings)"/>
              </a:rPr>
              <a:t>Many</a:t>
            </a:r>
            <a:r>
              <a:rPr lang="en-US" sz="4000" b="1" dirty="0" smtClean="0">
                <a:latin typeface="Century Gothic (Headings)"/>
                <a:cs typeface="Century Gothic (Headings)"/>
              </a:rPr>
              <a:t> are </a:t>
            </a:r>
            <a:r>
              <a:rPr lang="en-US" sz="4000" b="1" dirty="0">
                <a:latin typeface="Century Gothic (Headings)"/>
                <a:cs typeface="Century Gothic (Headings)"/>
              </a:rPr>
              <a:t>where Saul was when Ananias came to </a:t>
            </a:r>
            <a:r>
              <a:rPr lang="en-US" sz="4000" b="1" dirty="0" smtClean="0">
                <a:latin typeface="Century Gothic (Headings)"/>
                <a:cs typeface="Century Gothic (Headings)"/>
              </a:rPr>
              <a:t>him</a:t>
            </a:r>
            <a:endParaRPr lang="en-US" sz="4000" b="1" dirty="0">
              <a:latin typeface="Century Gothic (Headings)"/>
              <a:cs typeface="Century Gothic (Headings)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485" y="2332433"/>
            <a:ext cx="7352420" cy="4133589"/>
          </a:xfrm>
        </p:spPr>
        <p:txBody>
          <a:bodyPr>
            <a:noAutofit/>
          </a:bodyPr>
          <a:lstStyle/>
          <a:p>
            <a:r>
              <a:rPr lang="en-US" sz="2600" dirty="0"/>
              <a:t>A Sinner  (</a:t>
            </a:r>
            <a:r>
              <a:rPr lang="en-US" sz="2600" i="1" dirty="0"/>
              <a:t>“The chief of sinners” 1 Tim. 1:12-15</a:t>
            </a:r>
            <a:r>
              <a:rPr lang="en-US" sz="2600" dirty="0"/>
              <a:t>)</a:t>
            </a:r>
          </a:p>
          <a:p>
            <a:r>
              <a:rPr lang="en-US" sz="2600" dirty="0"/>
              <a:t>A Believer (</a:t>
            </a:r>
            <a:r>
              <a:rPr lang="en-US" sz="2600" i="1" dirty="0"/>
              <a:t>“I am Jesus of Nazareth.”</a:t>
            </a:r>
            <a:r>
              <a:rPr lang="en-US" sz="2600" dirty="0"/>
              <a:t>)</a:t>
            </a:r>
            <a:endParaRPr lang="en-US" sz="2600" dirty="0" smtClean="0"/>
          </a:p>
          <a:p>
            <a:r>
              <a:rPr lang="en-US" sz="2600" dirty="0" smtClean="0"/>
              <a:t>Penitent </a:t>
            </a:r>
            <a:r>
              <a:rPr lang="en-US" sz="2600" dirty="0"/>
              <a:t>(</a:t>
            </a:r>
            <a:r>
              <a:rPr lang="en-US" sz="2600" i="1" dirty="0"/>
              <a:t>“What shall I do, Lord?”</a:t>
            </a:r>
            <a:r>
              <a:rPr lang="en-US" sz="2600" dirty="0"/>
              <a:t>)</a:t>
            </a:r>
          </a:p>
          <a:p>
            <a:r>
              <a:rPr lang="en-US" sz="2600" dirty="0"/>
              <a:t>Waiting for someone to tell him what he should do. (“</a:t>
            </a:r>
            <a:r>
              <a:rPr lang="en-US" sz="2600" i="1" dirty="0"/>
              <a:t>Arise and go into Damascus, and there you will be told all things which are appointed for you to do</a:t>
            </a:r>
            <a:r>
              <a:rPr lang="en-US" sz="2600" dirty="0"/>
              <a:t>.’) 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6582465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66216" y="699730"/>
            <a:ext cx="6619244" cy="2729270"/>
          </a:xfrm>
        </p:spPr>
        <p:txBody>
          <a:bodyPr/>
          <a:lstStyle/>
          <a:p>
            <a:r>
              <a:rPr lang="en-US" b="1" dirty="0"/>
              <a:t>Instructions from the Lord’s Messenger: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2"/>
          </p:nvPr>
        </p:nvSpPr>
        <p:spPr>
          <a:xfrm>
            <a:off x="866216" y="3167268"/>
            <a:ext cx="6619244" cy="2362200"/>
          </a:xfrm>
        </p:spPr>
        <p:txBody>
          <a:bodyPr>
            <a:normAutofit fontScale="92500" lnSpcReduction="10000"/>
          </a:bodyPr>
          <a:lstStyle/>
          <a:p>
            <a:r>
              <a:rPr lang="en-US" sz="3600" i="1" baseline="30000" dirty="0"/>
              <a:t>16 ”</a:t>
            </a:r>
            <a:r>
              <a:rPr lang="en-US" sz="3600" i="1" dirty="0"/>
              <a:t>And now why are you waiting? Arise and be baptized, and wash away your sins, calling on the name of the Lord.”</a:t>
            </a: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2466091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500" b="1" i="1" dirty="0"/>
              <a:t>“Why are</a:t>
            </a:r>
            <a:r>
              <a:rPr lang="en-US" sz="4500" b="1" i="1" dirty="0" smtClean="0"/>
              <a:t> YOU </a:t>
            </a:r>
            <a:r>
              <a:rPr lang="en-US" sz="4500" b="1" i="1" dirty="0"/>
              <a:t>waiting?”</a:t>
            </a:r>
            <a:endParaRPr lang="en-US" sz="4500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320842" y="2085474"/>
            <a:ext cx="8546049" cy="4015873"/>
          </a:xfrm>
        </p:spPr>
        <p:txBody>
          <a:bodyPr>
            <a:normAutofit/>
          </a:bodyPr>
          <a:lstStyle/>
          <a:p>
            <a:r>
              <a:rPr lang="en-US" sz="2600" dirty="0"/>
              <a:t>“I am not old </a:t>
            </a:r>
            <a:r>
              <a:rPr lang="en-US" sz="2600" dirty="0" smtClean="0"/>
              <a:t>enough” (Matt. 19:14).</a:t>
            </a:r>
          </a:p>
          <a:p>
            <a:r>
              <a:rPr lang="en-US" sz="2600" dirty="0"/>
              <a:t>“I am not ready to leave my </a:t>
            </a:r>
            <a:r>
              <a:rPr lang="en-US" sz="2600" dirty="0" smtClean="0"/>
              <a:t>sins” (Rom. 6:23, 3-5).</a:t>
            </a:r>
          </a:p>
          <a:p>
            <a:r>
              <a:rPr lang="en-US" sz="2600" dirty="0"/>
              <a:t>“I do not know </a:t>
            </a:r>
            <a:r>
              <a:rPr lang="en-US" sz="2600" dirty="0" smtClean="0"/>
              <a:t>enough” (Acts 8:37).</a:t>
            </a:r>
          </a:p>
          <a:p>
            <a:r>
              <a:rPr lang="en-US" sz="2600" dirty="0"/>
              <a:t>“I have already been </a:t>
            </a:r>
            <a:r>
              <a:rPr lang="en-US" sz="2600" dirty="0" smtClean="0"/>
              <a:t>baptized” (Acts </a:t>
            </a:r>
            <a:r>
              <a:rPr lang="en-US" sz="2600" dirty="0" smtClean="0"/>
              <a:t>19:1</a:t>
            </a:r>
            <a:r>
              <a:rPr lang="en-US" sz="2600" dirty="0" smtClean="0"/>
              <a:t>-5).</a:t>
            </a:r>
          </a:p>
          <a:p>
            <a:r>
              <a:rPr lang="en-US" sz="2600" dirty="0" smtClean="0"/>
              <a:t>“Waiting for a more convenient time” (Acts 24:25).</a:t>
            </a:r>
          </a:p>
          <a:p>
            <a:r>
              <a:rPr lang="en-US" sz="2600" dirty="0" smtClean="0"/>
              <a:t>“To be saved by calling on the Lord” (Acts 2:21). </a:t>
            </a:r>
            <a:endParaRPr lang="en-US" sz="26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231246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533401" y="518319"/>
            <a:ext cx="7347857" cy="2112148"/>
          </a:xfrm>
        </p:spPr>
        <p:txBody>
          <a:bodyPr/>
          <a:lstStyle/>
          <a:p>
            <a:pPr algn="ctr"/>
            <a:r>
              <a:rPr lang="en-US" sz="4600" dirty="0" smtClean="0"/>
              <a:t>This is the way one                 “calls on the name of the Lord!”</a:t>
            </a:r>
            <a:endParaRPr lang="en-US" sz="4600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half" idx="2"/>
          </p:nvPr>
        </p:nvSpPr>
        <p:spPr>
          <a:xfrm>
            <a:off x="647936" y="2954415"/>
            <a:ext cx="7801152" cy="3736670"/>
          </a:xfrm>
        </p:spPr>
        <p:txBody>
          <a:bodyPr>
            <a:normAutofit fontScale="70000" lnSpcReduction="20000"/>
          </a:bodyPr>
          <a:lstStyle/>
          <a:p>
            <a:pPr algn="ctr"/>
            <a:endParaRPr lang="en-US" sz="4600" dirty="0" smtClean="0"/>
          </a:p>
          <a:p>
            <a:pPr algn="ctr"/>
            <a:r>
              <a:rPr lang="en-US" sz="4600" dirty="0" smtClean="0"/>
              <a:t>Matthew 7:21</a:t>
            </a:r>
          </a:p>
          <a:p>
            <a:pPr algn="ctr"/>
            <a:r>
              <a:rPr lang="en-US" sz="4600" dirty="0" smtClean="0"/>
              <a:t>Acts 2:37-38</a:t>
            </a:r>
          </a:p>
          <a:p>
            <a:pPr algn="ctr"/>
            <a:r>
              <a:rPr lang="en-US" sz="4600" dirty="0" smtClean="0"/>
              <a:t>Acts </a:t>
            </a:r>
            <a:r>
              <a:rPr lang="en-US" sz="4600" dirty="0"/>
              <a:t>22:16</a:t>
            </a:r>
            <a:endParaRPr lang="en-US" sz="4600" i="1" baseline="30000" dirty="0"/>
          </a:p>
          <a:p>
            <a:pPr algn="ctr"/>
            <a:r>
              <a:rPr lang="en-US" sz="4200" i="1" baseline="30000" dirty="0"/>
              <a:t> ”</a:t>
            </a:r>
            <a:r>
              <a:rPr lang="en-US" sz="4200" i="1" dirty="0"/>
              <a:t>And now why are you waiting? Arise and be baptized, and wash away your sins, calling on the name of the Lord.”</a:t>
            </a:r>
          </a:p>
          <a:p>
            <a:endParaRPr lang="en-US" sz="4200" dirty="0"/>
          </a:p>
          <a:p>
            <a:endParaRPr lang="en-US" sz="36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574457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5400" b="1" dirty="0"/>
              <a:t>What Saul </a:t>
            </a:r>
            <a:r>
              <a:rPr lang="en-US" sz="5400" b="1" dirty="0" smtClean="0"/>
              <a:t>Did</a:t>
            </a:r>
            <a:endParaRPr lang="en-US" sz="5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681683" y="3718123"/>
            <a:ext cx="440891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dirty="0"/>
              <a:t>Acts 9:16-</a:t>
            </a:r>
            <a:r>
              <a:rPr lang="en-US" sz="5400" dirty="0" smtClean="0"/>
              <a:t>19</a:t>
            </a:r>
            <a:endParaRPr lang="en-US" sz="5400" dirty="0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0865481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a="http://schemas.openxmlformats.org/drawingml/2006/main" xmlns=""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a="http://schemas.openxmlformats.org/drawingml/2006/main"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395</TotalTime>
  <Words>305</Words>
  <Application>Microsoft Macintosh PowerPoint</Application>
  <PresentationFormat>On-screen Show (4:3)</PresentationFormat>
  <Paragraphs>24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Design Template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Wingdings 3</vt:lpstr>
      <vt:lpstr>Calibri</vt:lpstr>
      <vt:lpstr>Ion</vt:lpstr>
      <vt:lpstr>Acts 22:3-16</vt:lpstr>
      <vt:lpstr>Many are where Saul was when Ananias came to him</vt:lpstr>
      <vt:lpstr>Instructions from the Lord’s Messenger:</vt:lpstr>
      <vt:lpstr>“Why are YOU waiting?”</vt:lpstr>
      <vt:lpstr>This is the way one                 “calls on the name of the Lord!”</vt:lpstr>
      <vt:lpstr>What Saul Did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Acts 22:3-16</dc:title>
  <dc:creator>Sewell</dc:creator>
  <cp:lastModifiedBy>Kyle Pope</cp:lastModifiedBy>
  <cp:revision>25</cp:revision>
  <dcterms:created xsi:type="dcterms:W3CDTF">2016-11-20T22:16:48Z</dcterms:created>
  <dcterms:modified xsi:type="dcterms:W3CDTF">2016-11-20T22:17:47Z</dcterms:modified>
</cp:coreProperties>
</file>