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Override PartName="/docProps/custom.xml" ContentType="application/vnd.openxmlformats-officedocument.custom-properties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96" r:id="rId2"/>
  </p:sldMasterIdLst>
  <p:sldIdLst>
    <p:sldId id="258" r:id="rId3"/>
    <p:sldId id="259" r:id="rId4"/>
    <p:sldId id="260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520731"/>
            <a:ext cx="9144000" cy="3435579"/>
          </a:xfrm>
          <a:custGeom>
            <a:avLst/>
            <a:gdLst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805"/>
              <a:gd name="connsiteX1" fmla="*/ 21600 w 21600"/>
              <a:gd name="connsiteY1" fmla="*/ 0 h 18805"/>
              <a:gd name="connsiteX2" fmla="*/ 21600 w 21600"/>
              <a:gd name="connsiteY2" fmla="*/ 17322 h 18805"/>
              <a:gd name="connsiteX3" fmla="*/ 0 w 21600"/>
              <a:gd name="connsiteY3" fmla="*/ 18805 h 18805"/>
              <a:gd name="connsiteX4" fmla="*/ 0 w 21600"/>
              <a:gd name="connsiteY4" fmla="*/ 0 h 18805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8916"/>
              <a:gd name="connsiteX1" fmla="*/ 21600 w 21600"/>
              <a:gd name="connsiteY1" fmla="*/ 0 h 18916"/>
              <a:gd name="connsiteX2" fmla="*/ 21600 w 21600"/>
              <a:gd name="connsiteY2" fmla="*/ 17322 h 18916"/>
              <a:gd name="connsiteX3" fmla="*/ 0 w 21600"/>
              <a:gd name="connsiteY3" fmla="*/ 18916 h 18916"/>
              <a:gd name="connsiteX4" fmla="*/ 0 w 21600"/>
              <a:gd name="connsiteY4" fmla="*/ 0 h 18916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355"/>
              <a:gd name="connsiteX1" fmla="*/ 21600 w 21600"/>
              <a:gd name="connsiteY1" fmla="*/ 0 h 19355"/>
              <a:gd name="connsiteX2" fmla="*/ 21600 w 21600"/>
              <a:gd name="connsiteY2" fmla="*/ 17322 h 19355"/>
              <a:gd name="connsiteX3" fmla="*/ 0 w 21600"/>
              <a:gd name="connsiteY3" fmla="*/ 19355 h 19355"/>
              <a:gd name="connsiteX4" fmla="*/ 0 w 21600"/>
              <a:gd name="connsiteY4" fmla="*/ 0 h 19355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  <a:gd name="connsiteX0" fmla="*/ 0 w 21600"/>
              <a:gd name="connsiteY0" fmla="*/ 0 h 19794"/>
              <a:gd name="connsiteX1" fmla="*/ 21600 w 21600"/>
              <a:gd name="connsiteY1" fmla="*/ 0 h 19794"/>
              <a:gd name="connsiteX2" fmla="*/ 21600 w 21600"/>
              <a:gd name="connsiteY2" fmla="*/ 17322 h 19794"/>
              <a:gd name="connsiteX3" fmla="*/ 0 w 21600"/>
              <a:gd name="connsiteY3" fmla="*/ 19794 h 19794"/>
              <a:gd name="connsiteX4" fmla="*/ 0 w 21600"/>
              <a:gd name="connsiteY4" fmla="*/ 0 h 19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19794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7466" y="25350"/>
                  <a:pt x="0" y="19794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28000"/>
                  <a:satMod val="2000000"/>
                  <a:alpha val="30000"/>
                </a:schemeClr>
              </a:gs>
              <a:gs pos="35000">
                <a:schemeClr val="bg2">
                  <a:shade val="100000"/>
                  <a:satMod val="600000"/>
                  <a:alpha val="0"/>
                </a:schemeClr>
              </a:gs>
            </a:gsLst>
            <a:lin ang="54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02920" y="2775745"/>
            <a:ext cx="8229600" cy="2167128"/>
          </a:xfrm>
        </p:spPr>
        <p:txBody>
          <a:bodyPr tIns="0" bIns="0" anchor="t"/>
          <a:lstStyle>
            <a:lvl1pPr>
              <a:defRPr sz="5000" cap="all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  <a:reflection blurRad="12000" stA="25000" endPos="49000" dist="5000" dir="5400000" sy="-100000" algn="bl" rotWithShape="0"/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00064" y="1559720"/>
            <a:ext cx="5105400" cy="1219200"/>
          </a:xfrm>
        </p:spPr>
        <p:txBody>
          <a:bodyPr lIns="0" tIns="0" rIns="0" bIns="0" anchor="b"/>
          <a:lstStyle>
            <a:lvl1pPr marL="0" indent="0" algn="l">
              <a:buNone/>
              <a:defRPr sz="19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15E78-62B8-4A24-B27B-E79DB4B3E6AD}" type="datetimeFigureOut">
              <a:rPr lang="en-US" smtClean="0"/>
              <a:pPr/>
              <a:t>10/18/17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64883-AEB6-46AF-9C7A-7A73570BE5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 algn="ctr">
              <a:defRPr>
                <a:latin typeface="Arial Black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 Black" pitchFamily="34" charset="0"/>
              </a:defRPr>
            </a:lvl1pPr>
            <a:lvl2pPr>
              <a:defRPr>
                <a:latin typeface="Arial Black" pitchFamily="34" charset="0"/>
              </a:defRPr>
            </a:lvl2pPr>
            <a:lvl3pPr>
              <a:defRPr>
                <a:latin typeface="Arial Black" pitchFamily="34" charset="0"/>
              </a:defRPr>
            </a:lvl3pPr>
            <a:lvl4pPr>
              <a:defRPr>
                <a:latin typeface="Arial Black" pitchFamily="34" charset="0"/>
              </a:defRPr>
            </a:lvl4pPr>
            <a:lvl5pPr>
              <a:defRPr>
                <a:latin typeface="Arial Black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15E78-62B8-4A24-B27B-E79DB4B3E6AD}" type="datetimeFigureOut">
              <a:rPr lang="en-US" smtClean="0"/>
              <a:pPr/>
              <a:t>10/18/17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64883-AEB6-46AF-9C7A-7A73570BE5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990600"/>
            <a:ext cx="7772400" cy="1362456"/>
          </a:xfrm>
        </p:spPr>
        <p:txBody>
          <a:bodyPr>
            <a:noAutofit/>
          </a:bodyPr>
          <a:lstStyle>
            <a:lvl1pPr algn="l">
              <a:buNone/>
              <a:defRPr sz="48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352677"/>
            <a:ext cx="7772400" cy="1509712"/>
          </a:xfrm>
        </p:spPr>
        <p:txBody>
          <a:bodyPr anchor="t"/>
          <a:lstStyle>
            <a:lvl1pPr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15E78-62B8-4A24-B27B-E79DB4B3E6AD}" type="datetimeFigureOut">
              <a:rPr lang="en-US" smtClean="0"/>
              <a:pPr/>
              <a:t>10/18/17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64883-AEB6-46AF-9C7A-7A73570BE5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99800"/>
            <a:ext cx="4038600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15E78-62B8-4A24-B27B-E79DB4B3E6AD}" type="datetimeFigureOut">
              <a:rPr lang="en-US" smtClean="0"/>
              <a:pPr/>
              <a:t>10/18/17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64883-AEB6-46AF-9C7A-7A73570BE5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 tIns="9144" bIns="9144" anchor="b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12168"/>
            <a:ext cx="4040188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8000" dist="38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2112168"/>
            <a:ext cx="4041775" cy="502920"/>
          </a:xfrm>
        </p:spPr>
        <p:txBody>
          <a:bodyPr anchor="b">
            <a:noAutofit/>
          </a:bodyPr>
          <a:lstStyle>
            <a:lvl1pPr>
              <a:buNone/>
              <a:defRPr sz="2200" b="1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667000"/>
            <a:ext cx="4040188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667000"/>
            <a:ext cx="4041775" cy="365760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15E78-62B8-4A24-B27B-E79DB4B3E6AD}" type="datetimeFigureOut">
              <a:rPr lang="en-US" smtClean="0"/>
              <a:pPr/>
              <a:t>10/18/17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64883-AEB6-46AF-9C7A-7A73570BE5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effectLst/>
        </p:spPr>
        <p:txBody>
          <a:bodyPr tIns="9144" bIns="9144" anchor="b"/>
          <a:lstStyle>
            <a:lvl1pPr>
              <a:defRPr sz="4800" cap="none" baseline="0">
                <a:effectLst>
                  <a:outerShdw blurRad="30000" dist="30000" dir="2700000" algn="tl" rotWithShape="0">
                    <a:schemeClr val="bg2">
                      <a:shade val="45000"/>
                      <a:satMod val="150000"/>
                      <a:alpha val="90000"/>
                    </a:scheme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15E78-62B8-4A24-B27B-E79DB4B3E6AD}" type="datetimeFigureOut">
              <a:rPr lang="en-US" smtClean="0"/>
              <a:pPr/>
              <a:t>10/18/17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64883-AEB6-46AF-9C7A-7A73570BE5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15E78-62B8-4A24-B27B-E79DB4B3E6AD}" type="datetimeFigureOut">
              <a:rPr lang="en-US" smtClean="0"/>
              <a:pPr/>
              <a:t>10/18/17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64883-AEB6-46AF-9C7A-7A73570BE5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440"/>
            <a:ext cx="8229600" cy="914400"/>
          </a:xfrm>
        </p:spPr>
        <p:txBody>
          <a:bodyPr tIns="0" bIns="0" anchor="b"/>
          <a:lstStyle>
            <a:lvl1pPr algn="l">
              <a:buNone/>
              <a:defRPr sz="5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133856"/>
            <a:ext cx="2590800" cy="5181600"/>
          </a:xfrm>
        </p:spPr>
        <p:txBody>
          <a:bodyPr lIns="45720" tIns="45720" rIns="0"/>
          <a:lstStyle>
            <a:lvl1pPr marL="0" indent="0">
              <a:spcBef>
                <a:spcPts val="300"/>
              </a:spcBef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133472"/>
            <a:ext cx="5257800" cy="5191128"/>
          </a:xfrm>
        </p:spPr>
        <p:txBody>
          <a:bodyPr/>
          <a:lstStyle>
            <a:lvl1pPr algn="l">
              <a:defRPr sz="3000"/>
            </a:lvl1pPr>
            <a:lvl2pPr algn="l">
              <a:defRPr sz="2800"/>
            </a:lvl2pPr>
            <a:lvl3pPr algn="l">
              <a:defRPr sz="2400"/>
            </a:lvl3pPr>
            <a:lvl4pPr algn="l">
              <a:defRPr sz="2000"/>
            </a:lvl4pPr>
            <a:lvl5pPr algn="l"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15E78-62B8-4A24-B27B-E79DB4B3E6AD}" type="datetimeFigureOut">
              <a:rPr lang="en-US" smtClean="0"/>
              <a:pPr/>
              <a:t>10/18/17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64883-AEB6-46AF-9C7A-7A73570BE5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240" y="1981200"/>
            <a:ext cx="3429000" cy="522288"/>
          </a:xfrm>
        </p:spPr>
        <p:txBody>
          <a:bodyPr tIns="0" bIns="0" anchor="b"/>
          <a:lstStyle>
            <a:lvl1pPr algn="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93368" y="1066800"/>
            <a:ext cx="4572000" cy="4572000"/>
          </a:xfrm>
          <a:solidFill>
            <a:schemeClr val="bg2">
              <a:shade val="75000"/>
            </a:schemeClr>
          </a:solidFill>
          <a:ln w="60325">
            <a:solidFill>
              <a:srgbClr val="FFFFFF"/>
            </a:solidFill>
            <a:miter lim="800000"/>
          </a:ln>
          <a:effectLst>
            <a:outerShdw blurRad="36195" dist="10000" dir="5400000" algn="tl" rotWithShape="0">
              <a:srgbClr val="000000">
                <a:alpha val="75000"/>
              </a:srgbClr>
            </a:outerShdw>
            <a:reflection stA="21000" endA="500" endPos="10000" dist="20000" dir="5400000" sy="-100000" algn="bl" rotWithShape="0"/>
          </a:effectLst>
        </p:spPr>
        <p:txBody>
          <a:bodyPr/>
          <a:lstStyle>
            <a:lvl1pPr>
              <a:buNone/>
              <a:defRPr sz="32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6240" y="2543176"/>
            <a:ext cx="3429000" cy="914400"/>
          </a:xfrm>
        </p:spPr>
        <p:txBody>
          <a:bodyPr lIns="0" tIns="0" rIns="0" bIns="0" anchor="t"/>
          <a:lstStyle>
            <a:lvl1pPr indent="0" algn="r">
              <a:spcBef>
                <a:spcPts val="300"/>
              </a:spcBef>
              <a:buFontTx/>
              <a:buNone/>
              <a:defRPr sz="1400" baseline="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15E78-62B8-4A24-B27B-E79DB4B3E6AD}" type="datetimeFigureOut">
              <a:rPr lang="en-US" smtClean="0"/>
              <a:pPr/>
              <a:t>10/18/17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533400" cy="365125"/>
          </a:xfrm>
        </p:spPr>
        <p:txBody>
          <a:bodyPr/>
          <a:lstStyle/>
          <a:p>
            <a:fld id="{2FE64883-AEB6-46AF-9C7A-7A73570BE5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15E78-62B8-4A24-B27B-E79DB4B3E6AD}" type="datetimeFigureOut">
              <a:rPr lang="en-US" smtClean="0"/>
              <a:pPr/>
              <a:t>10/18/17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64883-AEB6-46AF-9C7A-7A73570BE5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15E78-62B8-4A24-B27B-E79DB4B3E6AD}" type="datetimeFigureOut">
              <a:rPr lang="en-US" smtClean="0"/>
              <a:pPr/>
              <a:t>10/18/17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64883-AEB6-46AF-9C7A-7A73570BE5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gradFill>
          <a:gsLst>
            <a:gs pos="5000">
              <a:schemeClr val="accent5">
                <a:lumMod val="20000"/>
                <a:lumOff val="80000"/>
              </a:schemeClr>
            </a:gs>
            <a:gs pos="5000">
              <a:schemeClr val="accent5">
                <a:lumMod val="20000"/>
                <a:lumOff val="80000"/>
              </a:schemeClr>
            </a:gs>
            <a:gs pos="90000">
              <a:schemeClr val="accent6">
                <a:lumMod val="75000"/>
              </a:schemeClr>
            </a:gs>
          </a:gsLst>
          <a:path path="circle">
            <a:fillToRect l="20000" t="30000" r="13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ocument 6"/>
          <p:cNvSpPr/>
          <p:nvPr/>
        </p:nvSpPr>
        <p:spPr>
          <a:xfrm rot="10800000">
            <a:off x="1" y="1142899"/>
            <a:ext cx="9144000" cy="5562705"/>
          </a:xfrm>
          <a:custGeom>
            <a:avLst/>
            <a:gdLst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378"/>
              <a:gd name="connsiteX1" fmla="*/ 21600 w 21600"/>
              <a:gd name="connsiteY1" fmla="*/ 0 h 19378"/>
              <a:gd name="connsiteX2" fmla="*/ 21600 w 21600"/>
              <a:gd name="connsiteY2" fmla="*/ 17322 h 19378"/>
              <a:gd name="connsiteX3" fmla="*/ 0 w 21600"/>
              <a:gd name="connsiteY3" fmla="*/ 19378 h 19378"/>
              <a:gd name="connsiteX4" fmla="*/ 0 w 21600"/>
              <a:gd name="connsiteY4" fmla="*/ 0 h 19378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19974"/>
              <a:gd name="connsiteX1" fmla="*/ 21600 w 21600"/>
              <a:gd name="connsiteY1" fmla="*/ 0 h 19974"/>
              <a:gd name="connsiteX2" fmla="*/ 21600 w 21600"/>
              <a:gd name="connsiteY2" fmla="*/ 17322 h 19974"/>
              <a:gd name="connsiteX3" fmla="*/ 0 w 21600"/>
              <a:gd name="connsiteY3" fmla="*/ 19974 h 19974"/>
              <a:gd name="connsiteX4" fmla="*/ 0 w 21600"/>
              <a:gd name="connsiteY4" fmla="*/ 0 h 19974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  <a:gd name="connsiteX0" fmla="*/ 0 w 21600"/>
              <a:gd name="connsiteY0" fmla="*/ 0 h 20252"/>
              <a:gd name="connsiteX1" fmla="*/ 21600 w 21600"/>
              <a:gd name="connsiteY1" fmla="*/ 0 h 20252"/>
              <a:gd name="connsiteX2" fmla="*/ 21600 w 21600"/>
              <a:gd name="connsiteY2" fmla="*/ 17322 h 20252"/>
              <a:gd name="connsiteX3" fmla="*/ 0 w 21600"/>
              <a:gd name="connsiteY3" fmla="*/ 20252 h 20252"/>
              <a:gd name="connsiteX4" fmla="*/ 0 w 21600"/>
              <a:gd name="connsiteY4" fmla="*/ 0 h 20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25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10056" y="24231"/>
                  <a:pt x="0" y="2025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55000"/>
                  <a:satMod val="1800000"/>
                  <a:alpha val="55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8" name="Flowchart: Document 7"/>
          <p:cNvSpPr/>
          <p:nvPr/>
        </p:nvSpPr>
        <p:spPr>
          <a:xfrm rot="10800000">
            <a:off x="1" y="1341133"/>
            <a:ext cx="9144000" cy="4480425"/>
          </a:xfrm>
          <a:custGeom>
            <a:avLst/>
            <a:gdLst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8944"/>
              <a:gd name="connsiteX1" fmla="*/ 21600 w 21600"/>
              <a:gd name="connsiteY1" fmla="*/ 0 h 18944"/>
              <a:gd name="connsiteX2" fmla="*/ 21600 w 21600"/>
              <a:gd name="connsiteY2" fmla="*/ 17322 h 18944"/>
              <a:gd name="connsiteX3" fmla="*/ 0 w 21600"/>
              <a:gd name="connsiteY3" fmla="*/ 18944 h 18944"/>
              <a:gd name="connsiteX4" fmla="*/ 0 w 21600"/>
              <a:gd name="connsiteY4" fmla="*/ 0 h 18944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350"/>
              <a:gd name="connsiteX1" fmla="*/ 21600 w 21600"/>
              <a:gd name="connsiteY1" fmla="*/ 0 h 19350"/>
              <a:gd name="connsiteX2" fmla="*/ 21600 w 21600"/>
              <a:gd name="connsiteY2" fmla="*/ 17322 h 19350"/>
              <a:gd name="connsiteX3" fmla="*/ 0 w 21600"/>
              <a:gd name="connsiteY3" fmla="*/ 19350 h 19350"/>
              <a:gd name="connsiteX4" fmla="*/ 0 w 21600"/>
              <a:gd name="connsiteY4" fmla="*/ 0 h 19350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19691"/>
              <a:gd name="connsiteX1" fmla="*/ 21600 w 21600"/>
              <a:gd name="connsiteY1" fmla="*/ 0 h 19691"/>
              <a:gd name="connsiteX2" fmla="*/ 21600 w 21600"/>
              <a:gd name="connsiteY2" fmla="*/ 17322 h 19691"/>
              <a:gd name="connsiteX3" fmla="*/ 0 w 21600"/>
              <a:gd name="connsiteY3" fmla="*/ 19691 h 19691"/>
              <a:gd name="connsiteX4" fmla="*/ 0 w 21600"/>
              <a:gd name="connsiteY4" fmla="*/ 0 h 19691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  <a:gd name="connsiteX0" fmla="*/ 0 w 21600"/>
              <a:gd name="connsiteY0" fmla="*/ 0 h 20032"/>
              <a:gd name="connsiteX1" fmla="*/ 21600 w 21600"/>
              <a:gd name="connsiteY1" fmla="*/ 0 h 20032"/>
              <a:gd name="connsiteX2" fmla="*/ 21600 w 21600"/>
              <a:gd name="connsiteY2" fmla="*/ 17322 h 20032"/>
              <a:gd name="connsiteX3" fmla="*/ 0 w 21600"/>
              <a:gd name="connsiteY3" fmla="*/ 20032 h 20032"/>
              <a:gd name="connsiteX4" fmla="*/ 0 w 21600"/>
              <a:gd name="connsiteY4" fmla="*/ 0 h 2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0" h="20032">
                <a:moveTo>
                  <a:pt x="0" y="0"/>
                </a:moveTo>
                <a:lnTo>
                  <a:pt x="21600" y="0"/>
                </a:lnTo>
                <a:lnTo>
                  <a:pt x="21600" y="17322"/>
                </a:lnTo>
                <a:cubicBezTo>
                  <a:pt x="10800" y="17322"/>
                  <a:pt x="8684" y="24776"/>
                  <a:pt x="0" y="20032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chemeClr val="bg2">
                  <a:tint val="40000"/>
                  <a:satMod val="1900000"/>
                  <a:alpha val="30000"/>
                </a:schemeClr>
              </a:gs>
              <a:gs pos="65000">
                <a:schemeClr val="bg2">
                  <a:shade val="100000"/>
                  <a:satMod val="600000"/>
                  <a:alpha val="0"/>
                </a:schemeClr>
              </a:gs>
            </a:gsLst>
            <a:lin ang="4800000" scaled="1"/>
          </a:gradFill>
          <a:ln w="317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524000"/>
          </a:xfrm>
          <a:prstGeom prst="rect">
            <a:avLst/>
          </a:prstGeom>
        </p:spPr>
        <p:txBody>
          <a:bodyPr vert="horz" lIns="0" tIns="9144" rIns="0" bIns="9144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2179637"/>
            <a:ext cx="8229600" cy="4114800"/>
          </a:xfrm>
          <a:prstGeom prst="rect">
            <a:avLst/>
          </a:prstGeom>
        </p:spPr>
        <p:txBody>
          <a:bodyPr vert="horz" lIns="9144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981200" cy="365125"/>
          </a:xfrm>
          <a:prstGeom prst="rect">
            <a:avLst/>
          </a:prstGeom>
        </p:spPr>
        <p:txBody>
          <a:bodyPr vert="horz" anchor="b"/>
          <a:lstStyle>
            <a:lvl1pPr algn="ctr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4015E78-62B8-4A24-B27B-E79DB4B3E6AD}" type="datetimeFigureOut">
              <a:rPr lang="en-US" smtClean="0"/>
              <a:pPr/>
              <a:t>10/18/17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0" anchor="b"/>
          <a:lstStyle>
            <a:lvl1pPr algn="l">
              <a:defRPr sz="12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rIns="0" anchor="b"/>
          <a:lstStyle>
            <a:lvl1pPr algn="r">
              <a:defRPr sz="14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FE64883-AEB6-46AF-9C7A-7A73570BE5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1" y="0"/>
            <a:ext cx="9144000" cy="6858000"/>
          </a:xfrm>
          <a:prstGeom prst="rect">
            <a:avLst/>
          </a:prstGeom>
          <a:blipFill>
            <a:blip r:embed="rId13" cstate="print">
              <a:lum bright="-49000" contrast="-72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sz="4800" b="1" kern="1200">
          <a:ln w="500">
            <a:solidFill>
              <a:schemeClr val="tx2">
                <a:shade val="20000"/>
                <a:satMod val="350000"/>
              </a:schemeClr>
            </a:solidFill>
          </a:ln>
          <a:solidFill>
            <a:schemeClr val="tx2">
              <a:tint val="100000"/>
              <a:satMod val="250000"/>
            </a:schemeClr>
          </a:solidFill>
          <a:effectLst>
            <a:outerShdw blurRad="30000" dist="30000" dir="2700000" algn="tl" rotWithShape="0">
              <a:schemeClr val="bg2">
                <a:shade val="45000"/>
                <a:satMod val="150000"/>
                <a:alpha val="9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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30936" indent="-27432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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23544" indent="-274320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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2860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22860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73352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11096" indent="-228600" algn="l" rtl="0" eaLnBrk="1" latinLnBrk="0" hangingPunct="1">
        <a:spcBef>
          <a:spcPct val="20000"/>
        </a:spcBef>
        <a:buClr>
          <a:schemeClr val="tx2"/>
        </a:buClr>
        <a:buFont typeface="Wingdings 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21408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22576" indent="-182880" algn="l" rtl="0" eaLnBrk="1" latinLnBrk="0" hangingPunct="1">
        <a:spcBef>
          <a:spcPct val="20000"/>
        </a:spcBef>
        <a:buClr>
          <a:schemeClr val="tx2"/>
        </a:buClr>
        <a:buFont typeface="Wingdings 2"/>
        <a:buChar char="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815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Faithful &amp; Wise Steward </a:t>
            </a:r>
            <a:r>
              <a:rPr lang="en-US" sz="4000" dirty="0" smtClean="0"/>
              <a:t>(Luke 12:35-48)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699"/>
            <a:ext cx="8229600" cy="4151738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I. “Who then is that faithful and wise steward…” </a:t>
            </a:r>
            <a:r>
              <a:rPr lang="en-US" sz="2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(Luke 12:42; 1 Cor. 4:1-2; Jas. 2:20-24; 1 Cor. 2:6-7).</a:t>
            </a:r>
          </a:p>
          <a:p>
            <a:pPr marL="870966" lvl="1" indent="-514350">
              <a:buNone/>
            </a:pPr>
            <a:r>
              <a:rPr lang="en-US" dirty="0" smtClean="0"/>
              <a:t>A. The one “so doing when He comes”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(Luke 12:43; 1 John 2:3-5).</a:t>
            </a:r>
          </a:p>
          <a:p>
            <a:pPr marL="870966" lvl="1" indent="-514350">
              <a:buNone/>
            </a:pPr>
            <a:r>
              <a:rPr lang="en-US" dirty="0" smtClean="0"/>
              <a:t>B. “Ruler over all that he has” 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(Luke 12:44; Gen. </a:t>
            </a:r>
            <a:r>
              <a:rPr lang="en-US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39:8-9).</a:t>
            </a:r>
            <a:endParaRPr lang="en-US" dirty="0" smtClean="0">
              <a:solidFill>
                <a:schemeClr val="bg2">
                  <a:lumMod val="40000"/>
                  <a:lumOff val="60000"/>
                </a:schemeClr>
              </a:solidFill>
            </a:endParaRPr>
          </a:p>
          <a:p>
            <a:pPr marL="1163574" lvl="2" indent="-514350"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1.  “In due season” (Luke 12:42; 2 Pet. 3:9).</a:t>
            </a:r>
            <a:r>
              <a:rPr lang="en-US" sz="20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  </a:t>
            </a:r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815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Faithful &amp; Wise Steward </a:t>
            </a:r>
            <a:r>
              <a:rPr lang="en-US" sz="4000" dirty="0" smtClean="0"/>
              <a:t>(Luke 12:35-48)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51881"/>
            <a:ext cx="8229600" cy="4042555"/>
          </a:xfrm>
        </p:spPr>
        <p:txBody>
          <a:bodyPr/>
          <a:lstStyle/>
          <a:p>
            <a:pPr>
              <a:spcBef>
                <a:spcPts val="1800"/>
              </a:spcBef>
              <a:buNone/>
            </a:pPr>
            <a:r>
              <a:rPr lang="en-US" dirty="0" smtClean="0"/>
              <a:t>II. “My Master is delaying” </a:t>
            </a:r>
            <a:r>
              <a:rPr lang="en-US" sz="2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(12:45-46).</a:t>
            </a:r>
          </a:p>
          <a:p>
            <a:pPr marL="870966" lvl="1" indent="-514350">
              <a:spcBef>
                <a:spcPts val="1800"/>
              </a:spcBef>
              <a:buNone/>
            </a:pPr>
            <a:r>
              <a:rPr lang="en-US" dirty="0" smtClean="0"/>
              <a:t>A. Beat other servants, gluttony, drunkenness </a:t>
            </a: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(Luke 12:16-21).</a:t>
            </a:r>
          </a:p>
          <a:p>
            <a:pPr marL="870966" lvl="1" indent="-514350">
              <a:spcBef>
                <a:spcPts val="1800"/>
              </a:spcBef>
              <a:buNone/>
            </a:pPr>
            <a:r>
              <a:rPr lang="en-US" dirty="0" smtClean="0"/>
              <a:t>B. When he is not looking for Him.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815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Faithful &amp; Wise Steward </a:t>
            </a:r>
            <a:r>
              <a:rPr lang="en-US" sz="4000" dirty="0" smtClean="0"/>
              <a:t>(Luke 12:35-48)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699"/>
            <a:ext cx="8229600" cy="41517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III. Few and Many Stripes </a:t>
            </a:r>
            <a:r>
              <a:rPr lang="en-US" sz="2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(12:47-48).</a:t>
            </a:r>
          </a:p>
          <a:p>
            <a:pPr marL="870966" lvl="1" indent="-514350">
              <a:buNone/>
            </a:pPr>
            <a:r>
              <a:rPr lang="en-US" dirty="0" smtClean="0"/>
              <a:t>A. What This DOES Mean… </a:t>
            </a:r>
          </a:p>
          <a:p>
            <a:pPr marL="1163574" lvl="2" indent="-514350">
              <a:spcBef>
                <a:spcPts val="1200"/>
              </a:spcBef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1.  It is possible to have known the truth and still face punishment (Heb. 6:4-6).</a:t>
            </a:r>
          </a:p>
          <a:p>
            <a:pPr marL="1163574" lvl="2" indent="-514350">
              <a:spcBef>
                <a:spcPts val="1200"/>
              </a:spcBef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2.  It is possible to know that we ought to do something and not follow through with it (James 4:17).</a:t>
            </a:r>
          </a:p>
          <a:p>
            <a:pPr marL="1163574" lvl="2" indent="-514350">
              <a:spcBef>
                <a:spcPts val="1200"/>
              </a:spcBef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3.  Not all punishment is the same                  (Rev. 21:8). 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815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Faithful &amp; Wise Steward </a:t>
            </a:r>
            <a:r>
              <a:rPr lang="en-US" sz="4000" dirty="0" smtClean="0"/>
              <a:t>(Luke 12:35-48)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699"/>
            <a:ext cx="8229600" cy="41517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III. Few and Many Stripes </a:t>
            </a:r>
            <a:r>
              <a:rPr lang="en-US" sz="2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(12:47-48).</a:t>
            </a:r>
          </a:p>
          <a:p>
            <a:pPr marL="870966" lvl="1" indent="-514350">
              <a:buNone/>
            </a:pPr>
            <a:r>
              <a:rPr lang="en-US" dirty="0" smtClean="0"/>
              <a:t>B. What This DOES NOT Mean… </a:t>
            </a:r>
          </a:p>
          <a:p>
            <a:pPr marL="1163574" lvl="2" indent="-514350">
              <a:spcBef>
                <a:spcPts val="1200"/>
              </a:spcBef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1.  Those who are ignorant of God’s word will not go to hell (2 Thess. 1:6-10;        Rom. 1:18-20).</a:t>
            </a:r>
          </a:p>
          <a:p>
            <a:pPr marL="1163574" lvl="2" indent="-514350">
              <a:spcBef>
                <a:spcPts val="1200"/>
              </a:spcBef>
              <a:buNone/>
            </a:pPr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2.  It’s better not to have even taught someone the truth (2 Peter 2:20-22). 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P030003419">
  <a:themeElements>
    <a:clrScheme name="Deluxe">
      <a:dk1>
        <a:sysClr val="windowText" lastClr="000000"/>
      </a:dk1>
      <a:lt1>
        <a:sysClr val="window" lastClr="FFFFFF"/>
      </a:lt1>
      <a:dk2>
        <a:srgbClr val="30356E"/>
      </a:dk2>
      <a:lt2>
        <a:srgbClr val="FFF9E5"/>
      </a:lt2>
      <a:accent1>
        <a:srgbClr val="CC4757"/>
      </a:accent1>
      <a:accent2>
        <a:srgbClr val="FF6F61"/>
      </a:accent2>
      <a:accent3>
        <a:srgbClr val="FF953E"/>
      </a:accent3>
      <a:accent4>
        <a:srgbClr val="F8BD52"/>
      </a:accent4>
      <a:accent5>
        <a:srgbClr val="46A6BD"/>
      </a:accent5>
      <a:accent6>
        <a:srgbClr val="5488BC"/>
      </a:accent6>
      <a:hlink>
        <a:srgbClr val="FA7D7A"/>
      </a:hlink>
      <a:folHlink>
        <a:srgbClr val="FFCF3E"/>
      </a:folHlink>
    </a:clrScheme>
    <a:fontScheme name="Deluxe">
      <a:maj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新魏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Deluxe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280000"/>
              </a:schemeClr>
            </a:gs>
            <a:gs pos="14000">
              <a:schemeClr val="phClr">
                <a:tint val="37000"/>
                <a:satMod val="250000"/>
              </a:schemeClr>
            </a:gs>
            <a:gs pos="45000">
              <a:schemeClr val="phClr">
                <a:tint val="53000"/>
                <a:satMod val="220000"/>
              </a:schemeClr>
            </a:gs>
            <a:gs pos="65000">
              <a:schemeClr val="phClr">
                <a:tint val="53000"/>
                <a:satMod val="220000"/>
              </a:schemeClr>
            </a:gs>
            <a:gs pos="86000">
              <a:schemeClr val="phClr">
                <a:tint val="42000"/>
                <a:satMod val="240000"/>
              </a:schemeClr>
            </a:gs>
            <a:gs pos="100000">
              <a:schemeClr val="phClr">
                <a:tint val="20000"/>
                <a:satMod val="23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0000">
              <a:schemeClr val="phClr">
                <a:satMod val="150000"/>
              </a:schemeClr>
            </a:gs>
            <a:gs pos="100000">
              <a:schemeClr val="phClr">
                <a:tint val="75000"/>
                <a:satMod val="20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atMod val="14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52400"/>
            <a:contourClr>
              <a:schemeClr val="phClr"/>
            </a:contourClr>
          </a:sp3d>
        </a:effectStyle>
        <a:effectStyle>
          <a:effectLst>
            <a:reflection blurRad="12700" stA="26000" endPos="28000" dist="38100" dir="5400000" sy="-100000"/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prstMaterial="powder">
            <a:bevelT w="190500" h="1016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3000"/>
                <a:satMod val="1550000"/>
              </a:schemeClr>
            </a:gs>
            <a:gs pos="1000">
              <a:schemeClr val="phClr">
                <a:tint val="48000"/>
                <a:satMod val="155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r="210000" b="300000"/>
          </a:path>
        </a:gradFill>
        <a:gradFill rotWithShape="1">
          <a:gsLst>
            <a:gs pos="5000">
              <a:schemeClr val="phClr">
                <a:tint val="38000"/>
                <a:satMod val="1800000"/>
              </a:schemeClr>
            </a:gs>
            <a:gs pos="5000">
              <a:schemeClr val="phClr">
                <a:tint val="40000"/>
                <a:satMod val="1800000"/>
              </a:schemeClr>
            </a:gs>
            <a:gs pos="90000">
              <a:schemeClr val="phClr">
                <a:shade val="18000"/>
                <a:satMod val="275000"/>
              </a:schemeClr>
            </a:gs>
          </a:gsLst>
          <a:path path="circle">
            <a:fillToRect l="20000" t="30000" r="135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F8CB2B9-6545-4259-9591-5153307448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TP030003419</Template>
  <TotalTime>51</TotalTime>
  <Words>378</Words>
  <Application>Microsoft Macintosh PowerPoint</Application>
  <PresentationFormat>On-screen Show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TP030003419</vt:lpstr>
      <vt:lpstr>The Faithful &amp; Wise Steward (Luke 12:35-48)</vt:lpstr>
      <vt:lpstr>The Faithful &amp; Wise Steward (Luke 12:35-48)</vt:lpstr>
      <vt:lpstr>The Faithful &amp; Wise Steward (Luke 12:35-48)</vt:lpstr>
      <vt:lpstr>The Faithful &amp; Wise Steward (Luke 12:35-48)</vt:lpstr>
    </vt:vector>
  </TitlesOfParts>
  <Company>Olsen Park church of Christ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OlsenParkLaptop</dc:creator>
  <cp:keywords/>
  <dc:description/>
  <cp:lastModifiedBy>Kyle Pope</cp:lastModifiedBy>
  <cp:revision>6</cp:revision>
  <dcterms:created xsi:type="dcterms:W3CDTF">2017-10-18T20:44:20Z</dcterms:created>
  <dcterms:modified xsi:type="dcterms:W3CDTF">2017-10-18T20:44:36Z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TC300034199990</vt:lpwstr>
  </property>
</Properties>
</file>