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7" r:id="rId2"/>
    <p:sldId id="258" r:id="rId3"/>
    <p:sldId id="259" r:id="rId4"/>
    <p:sldId id="256" r:id="rId5"/>
    <p:sldId id="260" r:id="rId6"/>
    <p:sldId id="261" r:id="rId7"/>
    <p:sldId id="268" r:id="rId8"/>
    <p:sldId id="262" r:id="rId9"/>
    <p:sldId id="263" r:id="rId10"/>
    <p:sldId id="264" r:id="rId11"/>
    <p:sldId id="265" r:id="rId12"/>
    <p:sldId id="269" r:id="rId13"/>
    <p:sldId id="270" r:id="rId14"/>
    <p:sldId id="271" r:id="rId15"/>
    <p:sldId id="272"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19191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4" d="100"/>
          <a:sy n="94" d="100"/>
        </p:scale>
        <p:origin x="-65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27CE66-4913-8444-B0B6-378082C575BC}" type="datetimeFigureOut">
              <a:rPr lang="en-US" smtClean="0"/>
              <a:pPr/>
              <a:t>12/10/18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27CE66-4913-8444-B0B6-378082C575BC}" type="datetimeFigureOut">
              <a:rPr lang="en-US" smtClean="0"/>
              <a:pPr/>
              <a:t>12/10/18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27CE66-4913-8444-B0B6-378082C575BC}" type="datetimeFigureOut">
              <a:rPr lang="en-US" smtClean="0"/>
              <a:pPr/>
              <a:t>12/10/18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27CE66-4913-8444-B0B6-378082C575BC}" type="datetimeFigureOut">
              <a:rPr lang="en-US" smtClean="0"/>
              <a:pPr/>
              <a:t>12/10/18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27CE66-4913-8444-B0B6-378082C575BC}" type="datetimeFigureOut">
              <a:rPr lang="en-US" smtClean="0"/>
              <a:pPr/>
              <a:t>12/10/18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27CE66-4913-8444-B0B6-378082C575BC}" type="datetimeFigureOut">
              <a:rPr lang="en-US" smtClean="0"/>
              <a:pPr/>
              <a:t>12/10/18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7CE66-4913-8444-B0B6-378082C575BC}" type="datetimeFigureOut">
              <a:rPr lang="en-US" smtClean="0"/>
              <a:pPr/>
              <a:t>12/10/18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27CE66-4913-8444-B0B6-378082C575BC}" type="datetimeFigureOut">
              <a:rPr lang="en-US" smtClean="0"/>
              <a:pPr/>
              <a:t>12/10/18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27CE66-4913-8444-B0B6-378082C575BC}" type="datetimeFigureOut">
              <a:rPr lang="en-US" smtClean="0"/>
              <a:pPr/>
              <a:t>12/10/18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27CE66-4913-8444-B0B6-378082C575BC}" type="datetimeFigureOut">
              <a:rPr lang="en-US" smtClean="0"/>
              <a:pPr/>
              <a:t>12/10/18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27CE66-4913-8444-B0B6-378082C575BC}" type="datetimeFigureOut">
              <a:rPr lang="en-US" smtClean="0"/>
              <a:pPr/>
              <a:t>12/10/18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F52CA4-E6DB-434B-AC26-B5CDA7E8CA2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grpSp>
        <p:nvGrpSpPr>
          <p:cNvPr id="7" name="Group 6"/>
          <p:cNvGrpSpPr/>
          <p:nvPr userDrawn="1"/>
        </p:nvGrpSpPr>
        <p:grpSpPr>
          <a:xfrm>
            <a:off x="0" y="0"/>
            <a:ext cx="9144000" cy="6858000"/>
            <a:chOff x="0" y="0"/>
            <a:chExt cx="9144000" cy="6858000"/>
          </a:xfrm>
        </p:grpSpPr>
        <p:pic>
          <p:nvPicPr>
            <p:cNvPr id="8" name="Picture 7" descr="800px_COLOURBOX2126638.jpg"/>
            <p:cNvPicPr>
              <a:picLocks noChangeAspect="1"/>
            </p:cNvPicPr>
            <p:nvPr/>
          </p:nvPicPr>
          <p:blipFill>
            <a:blip r:embed="rId13">
              <a:lum bright="-5000" contrast="-37000"/>
            </a:blip>
            <a:srcRect l="21207" t="60281" r="10793" b="2554"/>
            <a:stretch>
              <a:fillRect/>
            </a:stretch>
          </p:blipFill>
          <p:spPr>
            <a:xfrm>
              <a:off x="0" y="2852192"/>
              <a:ext cx="9144000" cy="4005808"/>
            </a:xfrm>
            <a:prstGeom prst="rect">
              <a:avLst/>
            </a:prstGeom>
          </p:spPr>
        </p:pic>
        <p:pic>
          <p:nvPicPr>
            <p:cNvPr id="9" name="Picture 8" descr="800px_COLOURBOX2126638.jpg"/>
            <p:cNvPicPr>
              <a:picLocks noChangeAspect="1"/>
            </p:cNvPicPr>
            <p:nvPr/>
          </p:nvPicPr>
          <p:blipFill>
            <a:blip r:embed="rId13">
              <a:lum bright="-5000" contrast="-37000"/>
            </a:blip>
            <a:srcRect b="58411"/>
            <a:stretch>
              <a:fillRect/>
            </a:stretch>
          </p:blipFill>
          <p:spPr>
            <a:xfrm>
              <a:off x="0" y="0"/>
              <a:ext cx="9144000" cy="2852192"/>
            </a:xfrm>
            <a:prstGeom prst="rect">
              <a:avLst/>
            </a:prstGeom>
          </p:spPr>
        </p:pic>
        <p:sp>
          <p:nvSpPr>
            <p:cNvPr id="10" name="Rectangle 9"/>
            <p:cNvSpPr/>
            <p:nvPr/>
          </p:nvSpPr>
          <p:spPr>
            <a:xfrm>
              <a:off x="0" y="2850604"/>
              <a:ext cx="9144000" cy="4007396"/>
            </a:xfrm>
            <a:prstGeom prst="rect">
              <a:avLst/>
            </a:prstGeom>
            <a:solidFill>
              <a:srgbClr val="191919">
                <a:alpha val="4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2850604"/>
              <a:ext cx="9144000" cy="1588"/>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7CE66-4913-8444-B0B6-378082C575BC}" type="datetimeFigureOut">
              <a:rPr lang="en-US" smtClean="0"/>
              <a:pPr/>
              <a:t>12/10/18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F52CA4-E6DB-434B-AC26-B5CDA7E8CA2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cooltext307768126637911.png"/>
          <p:cNvPicPr>
            <a:picLocks noChangeAspect="1"/>
          </p:cNvPicPr>
          <p:nvPr/>
        </p:nvPicPr>
        <p:blipFill>
          <a:blip r:embed="rId2">
            <a:alphaModFix amt="75000"/>
          </a:blip>
          <a:stretch>
            <a:fillRect/>
          </a:stretch>
        </p:blipFill>
        <p:spPr>
          <a:xfrm>
            <a:off x="1228087" y="344504"/>
            <a:ext cx="6502297" cy="1483659"/>
          </a:xfrm>
          <a:prstGeom prst="rect">
            <a:avLst/>
          </a:prstGeom>
        </p:spPr>
      </p:pic>
      <p:pic>
        <p:nvPicPr>
          <p:cNvPr id="10" name="Picture 9" descr="stephen-fry-god-rant.png"/>
          <p:cNvPicPr>
            <a:picLocks noChangeAspect="1"/>
          </p:cNvPicPr>
          <p:nvPr/>
        </p:nvPicPr>
        <p:blipFill>
          <a:blip r:embed="rId3"/>
          <a:stretch>
            <a:fillRect/>
          </a:stretch>
        </p:blipFill>
        <p:spPr>
          <a:xfrm>
            <a:off x="1411228" y="2112562"/>
            <a:ext cx="6101241" cy="4067494"/>
          </a:xfrm>
          <a:prstGeom prst="rect">
            <a:avLst/>
          </a:prstGeom>
          <a:ln w="38100" cap="rnd">
            <a:solidFill>
              <a:schemeClr val="bg1"/>
            </a:solidFill>
          </a:ln>
          <a:effectLst>
            <a:outerShdw blurRad="50800" dist="38100" dir="2700000">
              <a:srgbClr val="000000">
                <a:alpha val="43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3" name="Group 12"/>
          <p:cNvGrpSpPr/>
          <p:nvPr/>
        </p:nvGrpSpPr>
        <p:grpSpPr>
          <a:xfrm>
            <a:off x="0" y="0"/>
            <a:ext cx="9144000" cy="6858000"/>
            <a:chOff x="0" y="0"/>
            <a:chExt cx="9144000" cy="6858000"/>
          </a:xfrm>
        </p:grpSpPr>
        <p:pic>
          <p:nvPicPr>
            <p:cNvPr id="12" name="Picture 11" descr="800px_COLOURBOX2126638.jpg"/>
            <p:cNvPicPr>
              <a:picLocks noChangeAspect="1"/>
            </p:cNvPicPr>
            <p:nvPr/>
          </p:nvPicPr>
          <p:blipFill>
            <a:blip r:embed="rId2">
              <a:lum bright="-5000" contrast="-37000"/>
            </a:blip>
            <a:srcRect l="21207" t="60281" r="10793" b="2554"/>
            <a:stretch>
              <a:fillRect/>
            </a:stretch>
          </p:blipFill>
          <p:spPr>
            <a:xfrm>
              <a:off x="0" y="2852192"/>
              <a:ext cx="9144000" cy="4005808"/>
            </a:xfrm>
            <a:prstGeom prst="rect">
              <a:avLst/>
            </a:prstGeom>
          </p:spPr>
        </p:pic>
        <p:pic>
          <p:nvPicPr>
            <p:cNvPr id="4" name="Picture 3" descr="800px_COLOURBOX2126638.jpg"/>
            <p:cNvPicPr>
              <a:picLocks noChangeAspect="1"/>
            </p:cNvPicPr>
            <p:nvPr/>
          </p:nvPicPr>
          <p:blipFill>
            <a:blip r:embed="rId2">
              <a:lum bright="-5000" contrast="-37000"/>
            </a:blip>
            <a:srcRect b="58411"/>
            <a:stretch>
              <a:fillRect/>
            </a:stretch>
          </p:blipFill>
          <p:spPr>
            <a:xfrm>
              <a:off x="0" y="0"/>
              <a:ext cx="9144000" cy="2852192"/>
            </a:xfrm>
            <a:prstGeom prst="rect">
              <a:avLst/>
            </a:prstGeom>
          </p:spPr>
        </p:pic>
        <p:sp>
          <p:nvSpPr>
            <p:cNvPr id="9" name="Rectangle 8"/>
            <p:cNvSpPr/>
            <p:nvPr/>
          </p:nvSpPr>
          <p:spPr>
            <a:xfrm>
              <a:off x="0" y="2850604"/>
              <a:ext cx="9144000" cy="4007396"/>
            </a:xfrm>
            <a:prstGeom prst="rect">
              <a:avLst/>
            </a:prstGeom>
            <a:solidFill>
              <a:srgbClr val="191919">
                <a:alpha val="4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2850604"/>
              <a:ext cx="9144000" cy="1588"/>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14" name="Picture 13" descr="cooltext307768126637911.png"/>
          <p:cNvPicPr>
            <a:picLocks noChangeAspect="1"/>
          </p:cNvPicPr>
          <p:nvPr/>
        </p:nvPicPr>
        <p:blipFill>
          <a:blip r:embed="rId3">
            <a:alphaModFix amt="75000"/>
          </a:blip>
          <a:stretch>
            <a:fillRect/>
          </a:stretch>
        </p:blipFill>
        <p:spPr>
          <a:xfrm>
            <a:off x="1228087" y="344504"/>
            <a:ext cx="6502297" cy="1483659"/>
          </a:xfrm>
          <a:prstGeom prst="rect">
            <a:avLst/>
          </a:prstGeom>
        </p:spPr>
      </p:pic>
      <p:sp>
        <p:nvSpPr>
          <p:cNvPr id="15" name="TextBox 14"/>
          <p:cNvSpPr txBox="1"/>
          <p:nvPr/>
        </p:nvSpPr>
        <p:spPr>
          <a:xfrm>
            <a:off x="635047" y="3093785"/>
            <a:ext cx="7742168" cy="2893100"/>
          </a:xfrm>
          <a:prstGeom prst="rect">
            <a:avLst/>
          </a:prstGeom>
          <a:noFill/>
        </p:spPr>
        <p:txBody>
          <a:bodyPr wrap="square" rtlCol="0">
            <a:spAutoFit/>
          </a:bodyPr>
          <a:lstStyle/>
          <a:p>
            <a:pPr algn="ctr">
              <a:spcAft>
                <a:spcPts val="1800"/>
              </a:spcAft>
            </a:pPr>
            <a:r>
              <a:rPr lang="en-US" sz="3800" b="1" dirty="0" smtClean="0">
                <a:solidFill>
                  <a:schemeClr val="bg1"/>
                </a:solidFill>
                <a:effectLst>
                  <a:outerShdw blurRad="50800" dist="38100" dir="2700000">
                    <a:srgbClr val="000000">
                      <a:alpha val="43000"/>
                    </a:srgbClr>
                  </a:outerShdw>
                </a:effectLst>
              </a:rPr>
              <a:t>Common Struggle</a:t>
            </a:r>
          </a:p>
          <a:p>
            <a:pPr algn="ctr">
              <a:spcAft>
                <a:spcPts val="1800"/>
              </a:spcAft>
            </a:pPr>
            <a:r>
              <a:rPr lang="en-US" sz="3800" b="1" dirty="0" smtClean="0">
                <a:solidFill>
                  <a:schemeClr val="bg1"/>
                </a:solidFill>
                <a:effectLst>
                  <a:outerShdw blurRad="50800" dist="38100" dir="2700000">
                    <a:srgbClr val="000000">
                      <a:alpha val="43000"/>
                    </a:srgbClr>
                  </a:outerShdw>
                </a:effectLst>
              </a:rPr>
              <a:t>Theme of Habakkuk</a:t>
            </a:r>
          </a:p>
          <a:p>
            <a:pPr algn="ctr">
              <a:spcAft>
                <a:spcPts val="1800"/>
              </a:spcAft>
            </a:pPr>
            <a:r>
              <a:rPr lang="en-US" sz="3800" b="1" dirty="0" smtClean="0">
                <a:solidFill>
                  <a:schemeClr val="bg1"/>
                </a:solidFill>
                <a:effectLst>
                  <a:outerShdw blurRad="50800" dist="38100" dir="2700000">
                    <a:srgbClr val="000000">
                      <a:alpha val="43000"/>
                    </a:srgbClr>
                  </a:outerShdw>
                </a:effectLst>
              </a:rPr>
              <a:t>“O LORD, how long shall I cry, and You will not hear?” (Hab. 1:2a, NKJV)</a:t>
            </a:r>
            <a:endParaRPr lang="en-US" sz="3800" b="1" dirty="0">
              <a:solidFill>
                <a:schemeClr val="bg1"/>
              </a:solidFill>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xEl>
                                              <p:pRg st="1" end="1"/>
                                            </p:txEl>
                                          </p:spTgt>
                                        </p:tgtEl>
                                        <p:attrNameLst>
                                          <p:attrName>style.visibility</p:attrName>
                                        </p:attrNameLst>
                                      </p:cBhvr>
                                      <p:to>
                                        <p:strVal val="visible"/>
                                      </p:to>
                                    </p:set>
                                    <p:animEffect transition="in" filter="fade">
                                      <p:cBhvr>
                                        <p:cTn id="14" dur="1000"/>
                                        <p:tgtEl>
                                          <p:spTgt spid="15">
                                            <p:txEl>
                                              <p:pRg st="1" end="1"/>
                                            </p:txEl>
                                          </p:spTgt>
                                        </p:tgtEl>
                                      </p:cBhvr>
                                    </p:animEffect>
                                    <p:anim calcmode="lin" valueType="num">
                                      <p:cBhvr>
                                        <p:cTn id="15"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xEl>
                                              <p:pRg st="2" end="2"/>
                                            </p:txEl>
                                          </p:spTgt>
                                        </p:tgtEl>
                                        <p:attrNameLst>
                                          <p:attrName>style.visibility</p:attrName>
                                        </p:attrNameLst>
                                      </p:cBhvr>
                                      <p:to>
                                        <p:strVal val="visible"/>
                                      </p:to>
                                    </p:set>
                                    <p:animEffect transition="in" filter="fade">
                                      <p:cBhvr>
                                        <p:cTn id="21" dur="1000"/>
                                        <p:tgtEl>
                                          <p:spTgt spid="15">
                                            <p:txEl>
                                              <p:pRg st="2" end="2"/>
                                            </p:txEl>
                                          </p:spTgt>
                                        </p:tgtEl>
                                      </p:cBhvr>
                                    </p:animEffect>
                                    <p:anim calcmode="lin" valueType="num">
                                      <p:cBhvr>
                                        <p:cTn id="22"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bldLvl="2"/>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cooltext307768126637911.png"/>
          <p:cNvPicPr>
            <a:picLocks noChangeAspect="1"/>
          </p:cNvPicPr>
          <p:nvPr/>
        </p:nvPicPr>
        <p:blipFill>
          <a:blip r:embed="rId2">
            <a:alphaModFix amt="75000"/>
          </a:blip>
          <a:stretch>
            <a:fillRect/>
          </a:stretch>
        </p:blipFill>
        <p:spPr>
          <a:xfrm>
            <a:off x="1228087" y="344504"/>
            <a:ext cx="6502297" cy="1483659"/>
          </a:xfrm>
          <a:prstGeom prst="rect">
            <a:avLst/>
          </a:prstGeom>
        </p:spPr>
      </p:pic>
      <p:sp>
        <p:nvSpPr>
          <p:cNvPr id="7" name="TextBox 6"/>
          <p:cNvSpPr txBox="1"/>
          <p:nvPr/>
        </p:nvSpPr>
        <p:spPr>
          <a:xfrm>
            <a:off x="635047" y="3296433"/>
            <a:ext cx="7742168" cy="2923877"/>
          </a:xfrm>
          <a:prstGeom prst="rect">
            <a:avLst/>
          </a:prstGeom>
          <a:noFill/>
        </p:spPr>
        <p:txBody>
          <a:bodyPr wrap="square" rtlCol="0">
            <a:spAutoFit/>
          </a:bodyPr>
          <a:lstStyle/>
          <a:p>
            <a:pPr algn="ctr"/>
            <a:r>
              <a:rPr lang="en-US" sz="4600" b="1" dirty="0" smtClean="0">
                <a:solidFill>
                  <a:schemeClr val="bg1"/>
                </a:solidFill>
                <a:effectLst>
                  <a:outerShdw blurRad="50800" dist="38100" dir="2700000">
                    <a:srgbClr val="000000">
                      <a:alpha val="43000"/>
                    </a:srgbClr>
                  </a:outerShdw>
                </a:effectLst>
              </a:rPr>
              <a:t>Our own bewilderment over what God is or does really has nothing to do with whether He does or does not exist.</a:t>
            </a:r>
            <a:endParaRPr lang="en-US" sz="4600" b="1" dirty="0">
              <a:solidFill>
                <a:schemeClr val="bg1"/>
              </a:solidFill>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8"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635047" y="3093785"/>
            <a:ext cx="7742168" cy="3447098"/>
          </a:xfrm>
          <a:prstGeom prst="rect">
            <a:avLst/>
          </a:prstGeom>
          <a:noFill/>
        </p:spPr>
        <p:txBody>
          <a:bodyPr wrap="square" rtlCol="0">
            <a:spAutoFit/>
          </a:bodyPr>
          <a:lstStyle/>
          <a:p>
            <a:pPr>
              <a:spcAft>
                <a:spcPts val="1200"/>
              </a:spcAft>
            </a:pPr>
            <a:r>
              <a:rPr lang="en-US" sz="3800" b="1" dirty="0" smtClean="0">
                <a:solidFill>
                  <a:schemeClr val="bg1"/>
                </a:solidFill>
                <a:effectLst>
                  <a:outerShdw blurRad="50800" dist="38100" dir="2700000">
                    <a:srgbClr val="000000">
                      <a:alpha val="43000"/>
                    </a:srgbClr>
                  </a:outerShdw>
                </a:effectLst>
              </a:rPr>
              <a:t>1. The Transcendence of God</a:t>
            </a:r>
          </a:p>
          <a:p>
            <a:pPr algn="ctr">
              <a:spcAft>
                <a:spcPts val="1200"/>
              </a:spcAft>
            </a:pPr>
            <a:r>
              <a:rPr lang="en-US" sz="3000" b="1" dirty="0" smtClean="0">
                <a:solidFill>
                  <a:schemeClr val="bg1"/>
                </a:solidFill>
                <a:effectLst>
                  <a:outerShdw blurRad="50800" dist="38100" dir="2700000">
                    <a:srgbClr val="000000">
                      <a:alpha val="43000"/>
                    </a:srgbClr>
                  </a:outerShdw>
                </a:effectLst>
              </a:rPr>
              <a:t>Above, beyond, and outside of His creation</a:t>
            </a:r>
          </a:p>
          <a:p>
            <a:pPr algn="ctr">
              <a:spcAft>
                <a:spcPts val="1200"/>
              </a:spcAft>
            </a:pPr>
            <a:r>
              <a:rPr lang="en-US" sz="3000" b="1" dirty="0" smtClean="0">
                <a:solidFill>
                  <a:schemeClr val="bg1"/>
                </a:solidFill>
                <a:effectLst>
                  <a:outerShdw blurRad="50800" dist="38100" dir="2700000">
                    <a:srgbClr val="000000">
                      <a:alpha val="43000"/>
                    </a:srgbClr>
                  </a:outerShdw>
                </a:effectLst>
              </a:rPr>
              <a:t>He made all things by His word (Heb. 11:3; Col. 1:16; Psa. 33:6)</a:t>
            </a:r>
          </a:p>
          <a:p>
            <a:pPr algn="ctr">
              <a:spcAft>
                <a:spcPts val="1200"/>
              </a:spcAft>
            </a:pPr>
            <a:r>
              <a:rPr lang="en-US" sz="3000" b="1" dirty="0" smtClean="0">
                <a:solidFill>
                  <a:schemeClr val="bg1"/>
                </a:solidFill>
                <a:effectLst>
                  <a:outerShdw blurRad="50800" dist="38100" dir="2700000">
                    <a:srgbClr val="000000">
                      <a:alpha val="43000"/>
                    </a:srgbClr>
                  </a:outerShdw>
                </a:effectLst>
              </a:rPr>
              <a:t>Such power demands rules for safe contact (Exod. </a:t>
            </a:r>
            <a:r>
              <a:rPr lang="en-US" sz="3000" b="1" dirty="0" smtClean="0">
                <a:solidFill>
                  <a:schemeClr val="bg1"/>
                </a:solidFill>
                <a:effectLst>
                  <a:outerShdw blurRad="50800" dist="38100" dir="2700000">
                    <a:srgbClr val="000000">
                      <a:alpha val="43000"/>
                    </a:srgbClr>
                  </a:outerShdw>
                </a:effectLst>
              </a:rPr>
              <a:t>33:</a:t>
            </a:r>
            <a:r>
              <a:rPr lang="en-US" sz="3000" b="1" dirty="0" smtClean="0">
                <a:solidFill>
                  <a:schemeClr val="bg1"/>
                </a:solidFill>
                <a:effectLst>
                  <a:outerShdw blurRad="50800" dist="38100" dir="2700000">
                    <a:srgbClr val="000000">
                      <a:alpha val="43000"/>
                    </a:srgbClr>
                  </a:outerShdw>
                </a:effectLst>
              </a:rPr>
              <a:t>20), cf. natural forces.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1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1000"/>
                                        <p:tgtEl>
                                          <p:spTgt spid="12">
                                            <p:txEl>
                                              <p:pRg st="1" end="1"/>
                                            </p:txEl>
                                          </p:spTgt>
                                        </p:tgtEl>
                                      </p:cBhvr>
                                    </p:animEffect>
                                    <p:anim calcmode="lin" valueType="num">
                                      <p:cBhvr>
                                        <p:cTn id="22"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Effect transition="in" filter="fade">
                                      <p:cBhvr>
                                        <p:cTn id="28" dur="1000"/>
                                        <p:tgtEl>
                                          <p:spTgt spid="12">
                                            <p:txEl>
                                              <p:pRg st="2" end="2"/>
                                            </p:txEl>
                                          </p:spTgt>
                                        </p:tgtEl>
                                      </p:cBhvr>
                                    </p:animEffect>
                                    <p:anim calcmode="lin" valueType="num">
                                      <p:cBhvr>
                                        <p:cTn id="29"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Effect transition="in" filter="fade">
                                      <p:cBhvr>
                                        <p:cTn id="35" dur="1000"/>
                                        <p:tgtEl>
                                          <p:spTgt spid="12">
                                            <p:txEl>
                                              <p:pRg st="3" end="3"/>
                                            </p:txEl>
                                          </p:spTgt>
                                        </p:tgtEl>
                                      </p:cBhvr>
                                    </p:animEffect>
                                    <p:anim calcmode="lin" valueType="num">
                                      <p:cBhvr>
                                        <p:cTn id="36"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635047" y="3093785"/>
            <a:ext cx="7742168" cy="3139321"/>
          </a:xfrm>
          <a:prstGeom prst="rect">
            <a:avLst/>
          </a:prstGeom>
          <a:noFill/>
        </p:spPr>
        <p:txBody>
          <a:bodyPr wrap="square" rtlCol="0">
            <a:spAutoFit/>
          </a:bodyPr>
          <a:lstStyle/>
          <a:p>
            <a:pPr>
              <a:spcAft>
                <a:spcPts val="1200"/>
              </a:spcAft>
            </a:pPr>
            <a:r>
              <a:rPr lang="en-US" sz="3800" b="1" dirty="0" smtClean="0">
                <a:solidFill>
                  <a:schemeClr val="bg1"/>
                </a:solidFill>
                <a:effectLst>
                  <a:outerShdw blurRad="50800" dist="38100" dir="2700000">
                    <a:srgbClr val="000000">
                      <a:alpha val="43000"/>
                    </a:srgbClr>
                  </a:outerShdw>
                </a:effectLst>
              </a:rPr>
              <a:t>2. Humans Share the “Image” of God</a:t>
            </a:r>
          </a:p>
          <a:p>
            <a:pPr algn="ctr">
              <a:spcAft>
                <a:spcPts val="1200"/>
              </a:spcAft>
            </a:pPr>
            <a:r>
              <a:rPr lang="en-US" sz="3000" b="1" dirty="0" smtClean="0">
                <a:solidFill>
                  <a:schemeClr val="bg1"/>
                </a:solidFill>
                <a:effectLst>
                  <a:outerShdw blurRad="50800" dist="38100" dir="2700000">
                    <a:srgbClr val="000000">
                      <a:alpha val="43000"/>
                    </a:srgbClr>
                  </a:outerShdw>
                </a:effectLst>
              </a:rPr>
              <a:t>What if He created beings in His image?</a:t>
            </a:r>
          </a:p>
          <a:p>
            <a:pPr algn="ctr">
              <a:spcAft>
                <a:spcPts val="1200"/>
              </a:spcAft>
            </a:pPr>
            <a:r>
              <a:rPr lang="en-US" sz="3000" b="1" dirty="0" smtClean="0">
                <a:solidFill>
                  <a:schemeClr val="bg1"/>
                </a:solidFill>
                <a:effectLst>
                  <a:outerShdw blurRad="50800" dist="38100" dir="2700000">
                    <a:srgbClr val="000000">
                      <a:alpha val="43000"/>
                    </a:srgbClr>
                  </a:outerShdw>
                </a:effectLst>
              </a:rPr>
              <a:t>“God is spirit” (John 4:24).</a:t>
            </a:r>
          </a:p>
          <a:p>
            <a:pPr algn="ctr">
              <a:spcAft>
                <a:spcPts val="1200"/>
              </a:spcAft>
            </a:pPr>
            <a:r>
              <a:rPr lang="en-US" sz="3000" b="1" dirty="0" smtClean="0">
                <a:solidFill>
                  <a:schemeClr val="bg1"/>
                </a:solidFill>
                <a:effectLst>
                  <a:outerShdw blurRad="50800" dist="38100" dir="2700000">
                    <a:srgbClr val="000000">
                      <a:alpha val="43000"/>
                    </a:srgbClr>
                  </a:outerShdw>
                </a:effectLst>
              </a:rPr>
              <a:t>“The Father of spirits” (Heb. 12:9)</a:t>
            </a:r>
          </a:p>
          <a:p>
            <a:pPr algn="ctr">
              <a:spcAft>
                <a:spcPts val="1200"/>
              </a:spcAft>
            </a:pPr>
            <a:r>
              <a:rPr lang="en-US" sz="3000" b="1" dirty="0" smtClean="0">
                <a:solidFill>
                  <a:schemeClr val="bg1"/>
                </a:solidFill>
                <a:effectLst>
                  <a:outerShdw blurRad="50800" dist="38100" dir="2700000">
                    <a:srgbClr val="000000">
                      <a:alpha val="43000"/>
                    </a:srgbClr>
                  </a:outerShdw>
                </a:effectLst>
              </a:rPr>
              <a:t>We are eternal beings (Eccl. 3:11).</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1000"/>
                                        <p:tgtEl>
                                          <p:spTgt spid="12">
                                            <p:txEl>
                                              <p:pRg st="3" end="3"/>
                                            </p:txEl>
                                          </p:spTgt>
                                        </p:tgtEl>
                                      </p:cBhvr>
                                    </p:animEffect>
                                    <p:anim calcmode="lin" valueType="num">
                                      <p:cBhvr>
                                        <p:cTn id="29"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xEl>
                                              <p:pRg st="4" end="4"/>
                                            </p:txEl>
                                          </p:spTgt>
                                        </p:tgtEl>
                                        <p:attrNameLst>
                                          <p:attrName>style.visibility</p:attrName>
                                        </p:attrNameLst>
                                      </p:cBhvr>
                                      <p:to>
                                        <p:strVal val="visible"/>
                                      </p:to>
                                    </p:set>
                                    <p:animEffect transition="in" filter="fade">
                                      <p:cBhvr>
                                        <p:cTn id="35" dur="1000"/>
                                        <p:tgtEl>
                                          <p:spTgt spid="12">
                                            <p:txEl>
                                              <p:pRg st="4" end="4"/>
                                            </p:txEl>
                                          </p:spTgt>
                                        </p:tgtEl>
                                      </p:cBhvr>
                                    </p:animEffect>
                                    <p:anim calcmode="lin" valueType="num">
                                      <p:cBhvr>
                                        <p:cTn id="36"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635047" y="3093785"/>
            <a:ext cx="7742168" cy="3139321"/>
          </a:xfrm>
          <a:prstGeom prst="rect">
            <a:avLst/>
          </a:prstGeom>
          <a:noFill/>
        </p:spPr>
        <p:txBody>
          <a:bodyPr wrap="square" rtlCol="0">
            <a:spAutoFit/>
          </a:bodyPr>
          <a:lstStyle/>
          <a:p>
            <a:pPr>
              <a:spcAft>
                <a:spcPts val="1200"/>
              </a:spcAft>
            </a:pPr>
            <a:r>
              <a:rPr lang="en-US" sz="3800" b="1" dirty="0" smtClean="0">
                <a:solidFill>
                  <a:schemeClr val="bg1"/>
                </a:solidFill>
                <a:effectLst>
                  <a:outerShdw blurRad="50800" dist="38100" dir="2700000">
                    <a:srgbClr val="000000">
                      <a:alpha val="43000"/>
                    </a:srgbClr>
                  </a:outerShdw>
                </a:effectLst>
              </a:rPr>
              <a:t>2. Humans Share the “Image” of God</a:t>
            </a:r>
          </a:p>
          <a:p>
            <a:pPr algn="ctr">
              <a:spcAft>
                <a:spcPts val="1200"/>
              </a:spcAft>
            </a:pPr>
            <a:r>
              <a:rPr lang="en-US" sz="3000" b="1" dirty="0" smtClean="0">
                <a:solidFill>
                  <a:schemeClr val="bg1"/>
                </a:solidFill>
                <a:effectLst>
                  <a:outerShdw blurRad="50800" dist="38100" dir="2700000">
                    <a:srgbClr val="000000">
                      <a:alpha val="43000"/>
                    </a:srgbClr>
                  </a:outerShdw>
                </a:effectLst>
              </a:rPr>
              <a:t>What is God to do with those creatures whom He has made like Him, with an eternal nature, who reject and refuse to follow rules of interaction with Him and safeguards regarding Divine power?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635047" y="3093785"/>
            <a:ext cx="7742168" cy="2677656"/>
          </a:xfrm>
          <a:prstGeom prst="rect">
            <a:avLst/>
          </a:prstGeom>
          <a:noFill/>
        </p:spPr>
        <p:txBody>
          <a:bodyPr wrap="square" rtlCol="0">
            <a:spAutoFit/>
          </a:bodyPr>
          <a:lstStyle/>
          <a:p>
            <a:pPr>
              <a:spcAft>
                <a:spcPts val="1200"/>
              </a:spcAft>
            </a:pPr>
            <a:r>
              <a:rPr lang="en-US" sz="3800" b="1" dirty="0" smtClean="0">
                <a:solidFill>
                  <a:schemeClr val="bg1"/>
                </a:solidFill>
                <a:effectLst>
                  <a:outerShdw blurRad="50800" dist="38100" dir="2700000">
                    <a:srgbClr val="000000">
                      <a:alpha val="43000"/>
                    </a:srgbClr>
                  </a:outerShdw>
                </a:effectLst>
              </a:rPr>
              <a:t>2. Humans Share the “Image” of God</a:t>
            </a:r>
          </a:p>
          <a:p>
            <a:pPr algn="ctr">
              <a:spcAft>
                <a:spcPts val="1200"/>
              </a:spcAft>
            </a:pPr>
            <a:r>
              <a:rPr lang="en-US" sz="3000" b="1" dirty="0" smtClean="0">
                <a:solidFill>
                  <a:schemeClr val="bg1"/>
                </a:solidFill>
                <a:effectLst>
                  <a:outerShdw blurRad="50800" dist="38100" dir="2700000">
                    <a:srgbClr val="000000">
                      <a:alpha val="43000"/>
                    </a:srgbClr>
                  </a:outerShdw>
                </a:effectLst>
              </a:rPr>
              <a:t>Biblical history is the demonstration of God’s efforts to teach, motivate, warn, correct, and guide man into an understanding of how interaction with Him is attainable.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635047" y="3093785"/>
            <a:ext cx="7742168" cy="3139321"/>
          </a:xfrm>
          <a:prstGeom prst="rect">
            <a:avLst/>
          </a:prstGeom>
          <a:noFill/>
        </p:spPr>
        <p:txBody>
          <a:bodyPr wrap="square" rtlCol="0">
            <a:spAutoFit/>
          </a:bodyPr>
          <a:lstStyle/>
          <a:p>
            <a:pPr>
              <a:spcAft>
                <a:spcPts val="1200"/>
              </a:spcAft>
            </a:pPr>
            <a:r>
              <a:rPr lang="en-US" sz="3800" b="1" dirty="0" smtClean="0">
                <a:solidFill>
                  <a:schemeClr val="bg1"/>
                </a:solidFill>
                <a:effectLst>
                  <a:outerShdw blurRad="50800" dist="38100" dir="2700000">
                    <a:srgbClr val="000000">
                      <a:alpha val="43000"/>
                    </a:srgbClr>
                  </a:outerShdw>
                </a:effectLst>
              </a:rPr>
              <a:t>3. Suffering Compared to Eternity</a:t>
            </a:r>
          </a:p>
          <a:p>
            <a:pPr algn="ctr">
              <a:spcAft>
                <a:spcPts val="1200"/>
              </a:spcAft>
            </a:pPr>
            <a:r>
              <a:rPr lang="en-US" sz="3000" b="1" dirty="0" smtClean="0">
                <a:solidFill>
                  <a:schemeClr val="bg1"/>
                </a:solidFill>
                <a:effectLst>
                  <a:outerShdw blurRad="50800" dist="38100" dir="2700000">
                    <a:srgbClr val="000000">
                      <a:alpha val="43000"/>
                    </a:srgbClr>
                  </a:outerShdw>
                </a:effectLst>
              </a:rPr>
              <a:t>Romans 8:18-22</a:t>
            </a:r>
          </a:p>
          <a:p>
            <a:pPr algn="ctr">
              <a:spcAft>
                <a:spcPts val="1200"/>
              </a:spcAft>
            </a:pPr>
            <a:r>
              <a:rPr lang="en-US" sz="3000" b="1" dirty="0" smtClean="0">
                <a:solidFill>
                  <a:schemeClr val="bg1"/>
                </a:solidFill>
                <a:effectLst>
                  <a:outerShdw blurRad="50800" dist="38100" dir="2700000">
                    <a:srgbClr val="000000">
                      <a:alpha val="43000"/>
                    </a:srgbClr>
                  </a:outerShdw>
                </a:effectLst>
              </a:rPr>
              <a:t>Present “suffering” vs. future “glory”</a:t>
            </a:r>
          </a:p>
          <a:p>
            <a:pPr algn="ctr">
              <a:spcAft>
                <a:spcPts val="1200"/>
              </a:spcAft>
            </a:pPr>
            <a:r>
              <a:rPr lang="en-US" sz="3000" b="1" dirty="0" smtClean="0">
                <a:solidFill>
                  <a:schemeClr val="bg1"/>
                </a:solidFill>
                <a:effectLst>
                  <a:outerShdw blurRad="50800" dist="38100" dir="2700000">
                    <a:srgbClr val="000000">
                      <a:alpha val="43000"/>
                    </a:srgbClr>
                  </a:outerShdw>
                </a:effectLst>
              </a:rPr>
              <a:t>God allows this “in hope” of future liberation.</a:t>
            </a:r>
          </a:p>
          <a:p>
            <a:pPr algn="ctr">
              <a:spcAft>
                <a:spcPts val="1200"/>
              </a:spcAft>
            </a:pPr>
            <a:r>
              <a:rPr lang="en-US" sz="3000" b="1" dirty="0" smtClean="0">
                <a:solidFill>
                  <a:schemeClr val="bg1"/>
                </a:solidFill>
                <a:effectLst>
                  <a:outerShdw blurRad="50800" dist="38100" dir="2700000">
                    <a:srgbClr val="000000">
                      <a:alpha val="43000"/>
                    </a:srgbClr>
                  </a:outerShdw>
                </a:effectLst>
              </a:rPr>
              <a:t>Suffering is like “birth pangs.”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1000"/>
                                        <p:tgtEl>
                                          <p:spTgt spid="12">
                                            <p:txEl>
                                              <p:pRg st="3" end="3"/>
                                            </p:txEl>
                                          </p:spTgt>
                                        </p:tgtEl>
                                      </p:cBhvr>
                                    </p:animEffect>
                                    <p:anim calcmode="lin" valueType="num">
                                      <p:cBhvr>
                                        <p:cTn id="29"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xEl>
                                              <p:pRg st="4" end="4"/>
                                            </p:txEl>
                                          </p:spTgt>
                                        </p:tgtEl>
                                        <p:attrNameLst>
                                          <p:attrName>style.visibility</p:attrName>
                                        </p:attrNameLst>
                                      </p:cBhvr>
                                      <p:to>
                                        <p:strVal val="visible"/>
                                      </p:to>
                                    </p:set>
                                    <p:animEffect transition="in" filter="fade">
                                      <p:cBhvr>
                                        <p:cTn id="35" dur="1000"/>
                                        <p:tgtEl>
                                          <p:spTgt spid="12">
                                            <p:txEl>
                                              <p:pRg st="4" end="4"/>
                                            </p:txEl>
                                          </p:spTgt>
                                        </p:tgtEl>
                                      </p:cBhvr>
                                    </p:animEffect>
                                    <p:anim calcmode="lin" valueType="num">
                                      <p:cBhvr>
                                        <p:cTn id="36"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635047" y="3093785"/>
            <a:ext cx="7742168" cy="2523768"/>
          </a:xfrm>
          <a:prstGeom prst="rect">
            <a:avLst/>
          </a:prstGeom>
          <a:noFill/>
        </p:spPr>
        <p:txBody>
          <a:bodyPr wrap="square" rtlCol="0">
            <a:spAutoFit/>
          </a:bodyPr>
          <a:lstStyle/>
          <a:p>
            <a:pPr>
              <a:spcAft>
                <a:spcPts val="1200"/>
              </a:spcAft>
            </a:pPr>
            <a:r>
              <a:rPr lang="en-US" sz="3800" b="1" dirty="0" smtClean="0">
                <a:solidFill>
                  <a:schemeClr val="bg1"/>
                </a:solidFill>
                <a:effectLst>
                  <a:outerShdw blurRad="50800" dist="38100" dir="2700000">
                    <a:srgbClr val="000000">
                      <a:alpha val="43000"/>
                    </a:srgbClr>
                  </a:outerShdw>
                </a:effectLst>
              </a:rPr>
              <a:t>3. Suffering Compared to Eternity</a:t>
            </a:r>
          </a:p>
          <a:p>
            <a:pPr algn="ctr">
              <a:spcAft>
                <a:spcPts val="1200"/>
              </a:spcAft>
            </a:pPr>
            <a:r>
              <a:rPr lang="en-US" sz="3000" b="1" dirty="0" smtClean="0">
                <a:solidFill>
                  <a:schemeClr val="bg1"/>
                </a:solidFill>
                <a:effectLst>
                  <a:outerShdw blurRad="50800" dist="38100" dir="2700000">
                    <a:srgbClr val="000000">
                      <a:alpha val="43000"/>
                    </a:srgbClr>
                  </a:outerShdw>
                </a:effectLst>
              </a:rPr>
              <a:t>Hebrews 12:4-11</a:t>
            </a:r>
          </a:p>
          <a:p>
            <a:pPr algn="ctr">
              <a:spcAft>
                <a:spcPts val="1200"/>
              </a:spcAft>
            </a:pPr>
            <a:r>
              <a:rPr lang="en-US" sz="3000" b="1" dirty="0" smtClean="0">
                <a:solidFill>
                  <a:schemeClr val="bg1"/>
                </a:solidFill>
                <a:effectLst>
                  <a:outerShdw blurRad="50800" dist="38100" dir="2700000">
                    <a:srgbClr val="000000">
                      <a:alpha val="43000"/>
                    </a:srgbClr>
                  </a:outerShdw>
                </a:effectLst>
              </a:rPr>
              <a:t>The importance of perspective</a:t>
            </a:r>
          </a:p>
          <a:p>
            <a:pPr algn="ctr">
              <a:spcAft>
                <a:spcPts val="1200"/>
              </a:spcAft>
            </a:pPr>
            <a:r>
              <a:rPr lang="en-US" sz="3000" b="1" dirty="0" smtClean="0">
                <a:solidFill>
                  <a:schemeClr val="bg1"/>
                </a:solidFill>
                <a:effectLst>
                  <a:outerShdw blurRad="50800" dist="38100" dir="2700000">
                    <a:srgbClr val="000000">
                      <a:alpha val="43000"/>
                    </a:srgbClr>
                  </a:outerShdw>
                </a:effectLst>
              </a:rPr>
              <a:t>Childhood vs. adult perspective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animEffect transition="in" filter="fade">
                                      <p:cBhvr>
                                        <p:cTn id="21" dur="1000"/>
                                        <p:tgtEl>
                                          <p:spTgt spid="12">
                                            <p:txEl>
                                              <p:pRg st="3" end="3"/>
                                            </p:txEl>
                                          </p:spTgt>
                                        </p:tgtEl>
                                      </p:cBhvr>
                                    </p:animEffect>
                                    <p:anim calcmode="lin" valueType="num">
                                      <p:cBhvr>
                                        <p:cTn id="22"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378326" y="3093785"/>
            <a:ext cx="8350191" cy="3077766"/>
          </a:xfrm>
          <a:prstGeom prst="rect">
            <a:avLst/>
          </a:prstGeom>
          <a:noFill/>
        </p:spPr>
        <p:txBody>
          <a:bodyPr wrap="square" rtlCol="0">
            <a:spAutoFit/>
          </a:bodyPr>
          <a:lstStyle/>
          <a:p>
            <a:pPr marL="512763" indent="-512763">
              <a:spcAft>
                <a:spcPts val="1200"/>
              </a:spcAft>
            </a:pPr>
            <a:r>
              <a:rPr lang="en-US" sz="3400" b="1" dirty="0" smtClean="0">
                <a:solidFill>
                  <a:schemeClr val="bg1"/>
                </a:solidFill>
                <a:effectLst>
                  <a:outerShdw blurRad="50800" dist="38100" dir="2700000">
                    <a:srgbClr val="000000">
                      <a:alpha val="43000"/>
                    </a:srgbClr>
                  </a:outerShdw>
                </a:effectLst>
              </a:rPr>
              <a:t>4. God Knows What We Can Not Understand.</a:t>
            </a:r>
          </a:p>
          <a:p>
            <a:pPr algn="ctr">
              <a:spcAft>
                <a:spcPts val="1200"/>
              </a:spcAft>
            </a:pPr>
            <a:r>
              <a:rPr lang="en-US" sz="2800" b="1" dirty="0" smtClean="0">
                <a:solidFill>
                  <a:schemeClr val="bg1"/>
                </a:solidFill>
                <a:effectLst>
                  <a:outerShdw blurRad="50800" dist="38100" dir="2700000">
                    <a:srgbClr val="000000">
                      <a:alpha val="43000"/>
                    </a:srgbClr>
                  </a:outerShdw>
                </a:effectLst>
              </a:rPr>
              <a:t>He knows principles of behavior, disposition, attitude, and good and evil that we do not.</a:t>
            </a:r>
          </a:p>
          <a:p>
            <a:pPr algn="ctr">
              <a:spcAft>
                <a:spcPts val="1200"/>
              </a:spcAft>
            </a:pPr>
            <a:r>
              <a:rPr lang="en-US" sz="2800" b="1" dirty="0" smtClean="0">
                <a:solidFill>
                  <a:schemeClr val="bg1"/>
                </a:solidFill>
                <a:effectLst>
                  <a:outerShdw blurRad="50800" dist="38100" dir="2700000">
                    <a:srgbClr val="000000">
                      <a:alpha val="43000"/>
                    </a:srgbClr>
                  </a:outerShdw>
                </a:effectLst>
              </a:rPr>
              <a:t>We (like little children) might think things we endure now are cruel—not recognizing how important they are for life in the age to come.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378326" y="3093785"/>
            <a:ext cx="8350191" cy="615553"/>
          </a:xfrm>
          <a:prstGeom prst="rect">
            <a:avLst/>
          </a:prstGeom>
          <a:noFill/>
        </p:spPr>
        <p:txBody>
          <a:bodyPr wrap="square" rtlCol="0">
            <a:spAutoFit/>
          </a:bodyPr>
          <a:lstStyle/>
          <a:p>
            <a:pPr marL="512763" indent="-512763">
              <a:spcAft>
                <a:spcPts val="1200"/>
              </a:spcAft>
            </a:pPr>
            <a:r>
              <a:rPr lang="en-US" sz="3400" b="1" dirty="0" smtClean="0">
                <a:solidFill>
                  <a:schemeClr val="bg1"/>
                </a:solidFill>
                <a:effectLst>
                  <a:outerShdw blurRad="50800" dist="38100" dir="2700000">
                    <a:srgbClr val="000000">
                      <a:alpha val="43000"/>
                    </a:srgbClr>
                  </a:outerShdw>
                </a:effectLst>
              </a:rPr>
              <a:t>4. God Knows What We Can Not Understand.</a:t>
            </a:r>
          </a:p>
        </p:txBody>
      </p:sp>
      <p:sp>
        <p:nvSpPr>
          <p:cNvPr id="10" name="TextBox 9"/>
          <p:cNvSpPr txBox="1"/>
          <p:nvPr/>
        </p:nvSpPr>
        <p:spPr>
          <a:xfrm>
            <a:off x="544082" y="4025972"/>
            <a:ext cx="4060983" cy="2062103"/>
          </a:xfrm>
          <a:prstGeom prst="rect">
            <a:avLst/>
          </a:prstGeom>
          <a:noFill/>
        </p:spPr>
        <p:txBody>
          <a:bodyPr wrap="square" rtlCol="0">
            <a:spAutoFit/>
          </a:bodyPr>
          <a:lstStyle/>
          <a:p>
            <a:pPr>
              <a:spcAft>
                <a:spcPts val="1200"/>
              </a:spcAft>
            </a:pPr>
            <a:r>
              <a:rPr lang="en-US" sz="2700" b="1" dirty="0" smtClean="0">
                <a:solidFill>
                  <a:srgbClr val="FFFFFF"/>
                </a:solidFill>
                <a:effectLst>
                  <a:outerShdw blurRad="50800" dist="38100" dir="2700000">
                    <a:srgbClr val="000000">
                      <a:alpha val="43000"/>
                    </a:srgbClr>
                  </a:outerShdw>
                </a:effectLst>
              </a:rPr>
              <a:t>What is God teaching us?</a:t>
            </a:r>
          </a:p>
          <a:p>
            <a:pPr>
              <a:spcAft>
                <a:spcPts val="1200"/>
              </a:spcAft>
            </a:pPr>
            <a:r>
              <a:rPr lang="en-US" sz="2700" b="1" dirty="0" smtClean="0">
                <a:solidFill>
                  <a:srgbClr val="FFFFFF"/>
                </a:solidFill>
                <a:effectLst>
                  <a:outerShdw blurRad="50800" dist="38100" dir="2700000">
                    <a:srgbClr val="000000">
                      <a:alpha val="43000"/>
                    </a:srgbClr>
                  </a:outerShdw>
                </a:effectLst>
              </a:rPr>
              <a:t>We must follow His word.</a:t>
            </a:r>
          </a:p>
          <a:p>
            <a:pPr>
              <a:spcAft>
                <a:spcPts val="1200"/>
              </a:spcAft>
            </a:pPr>
            <a:r>
              <a:rPr lang="en-US" sz="2700" b="1" dirty="0" smtClean="0">
                <a:solidFill>
                  <a:srgbClr val="FFFFFF"/>
                </a:solidFill>
                <a:effectLst>
                  <a:outerShdw blurRad="50800" dist="38100" dir="2700000">
                    <a:srgbClr val="000000">
                      <a:alpha val="43000"/>
                    </a:srgbClr>
                  </a:outerShdw>
                </a:effectLst>
              </a:rPr>
              <a:t>We must trust Him even when it is hard to see why.</a:t>
            </a:r>
            <a:endParaRPr lang="en-US" sz="2700" b="1" dirty="0">
              <a:solidFill>
                <a:srgbClr val="FFFFFF"/>
              </a:solidFill>
              <a:effectLst>
                <a:outerShdw blurRad="50800" dist="38100" dir="2700000">
                  <a:srgbClr val="000000">
                    <a:alpha val="43000"/>
                  </a:srgbClr>
                </a:outerShdw>
              </a:effectLst>
            </a:endParaRPr>
          </a:p>
        </p:txBody>
      </p:sp>
      <p:pic>
        <p:nvPicPr>
          <p:cNvPr id="13" name="Picture 12" descr="tumblr_m3967lXJU41qlyq6uo1_1280.jpg"/>
          <p:cNvPicPr>
            <a:picLocks noChangeAspect="1"/>
          </p:cNvPicPr>
          <p:nvPr/>
        </p:nvPicPr>
        <p:blipFill>
          <a:blip r:embed="rId4"/>
          <a:stretch>
            <a:fillRect/>
          </a:stretch>
        </p:blipFill>
        <p:spPr>
          <a:xfrm>
            <a:off x="4605065" y="4025973"/>
            <a:ext cx="4123452" cy="2209108"/>
          </a:xfrm>
          <a:prstGeom prst="rect">
            <a:avLst/>
          </a:prstGeom>
          <a:ln w="38100" cap="rnd">
            <a:solidFill>
              <a:schemeClr val="bg1"/>
            </a:solid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fade">
                                      <p:cBhvr>
                                        <p:cTn id="19" dur="1000"/>
                                        <p:tgtEl>
                                          <p:spTgt spid="10">
                                            <p:txEl>
                                              <p:pRg st="1" end="1"/>
                                            </p:txEl>
                                          </p:spTgt>
                                        </p:tgtEl>
                                      </p:cBhvr>
                                    </p:animEffect>
                                    <p:anim calcmode="lin" valueType="num">
                                      <p:cBhvr>
                                        <p:cTn id="20"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fade">
                                      <p:cBhvr>
                                        <p:cTn id="26" dur="1000"/>
                                        <p:tgtEl>
                                          <p:spTgt spid="10">
                                            <p:txEl>
                                              <p:pRg st="2" end="2"/>
                                            </p:txEl>
                                          </p:spTgt>
                                        </p:tgtEl>
                                      </p:cBhvr>
                                    </p:animEffect>
                                    <p:anim calcmode="lin" valueType="num">
                                      <p:cBhvr>
                                        <p:cTn id="27"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2"/>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378326" y="3093785"/>
            <a:ext cx="8350191" cy="3170099"/>
          </a:xfrm>
          <a:prstGeom prst="rect">
            <a:avLst/>
          </a:prstGeom>
          <a:noFill/>
        </p:spPr>
        <p:txBody>
          <a:bodyPr wrap="square" rtlCol="0">
            <a:spAutoFit/>
          </a:bodyPr>
          <a:lstStyle/>
          <a:p>
            <a:pPr marL="512763" indent="-512763">
              <a:spcAft>
                <a:spcPts val="1200"/>
              </a:spcAft>
            </a:pPr>
            <a:r>
              <a:rPr lang="en-US" sz="3800" b="1" dirty="0" smtClean="0">
                <a:solidFill>
                  <a:schemeClr val="bg1"/>
                </a:solidFill>
                <a:effectLst>
                  <a:outerShdw blurRad="50800" dist="38100" dir="2700000">
                    <a:srgbClr val="000000">
                      <a:alpha val="43000"/>
                    </a:srgbClr>
                  </a:outerShdw>
                </a:effectLst>
              </a:rPr>
              <a:t>5. Cruelty or Consequence?</a:t>
            </a:r>
          </a:p>
          <a:p>
            <a:pPr algn="ctr">
              <a:spcAft>
                <a:spcPts val="1200"/>
              </a:spcAft>
            </a:pPr>
            <a:r>
              <a:rPr lang="en-US" sz="3300" b="1" dirty="0" smtClean="0">
                <a:solidFill>
                  <a:schemeClr val="bg1"/>
                </a:solidFill>
                <a:effectLst>
                  <a:outerShdw blurRad="50800" dist="38100" dir="2700000">
                    <a:srgbClr val="000000">
                      <a:alpha val="43000"/>
                    </a:srgbClr>
                  </a:outerShdw>
                </a:effectLst>
              </a:rPr>
              <a:t>Is God cruel in this life?</a:t>
            </a:r>
          </a:p>
          <a:p>
            <a:pPr algn="ctr">
              <a:spcAft>
                <a:spcPts val="1200"/>
              </a:spcAft>
            </a:pPr>
            <a:r>
              <a:rPr lang="en-US" sz="3300" b="1" dirty="0" smtClean="0">
                <a:solidFill>
                  <a:schemeClr val="bg1"/>
                </a:solidFill>
                <a:effectLst>
                  <a:outerShdw blurRad="50800" dist="38100" dir="2700000">
                    <a:srgbClr val="000000">
                      <a:alpha val="43000"/>
                    </a:srgbClr>
                  </a:outerShdw>
                </a:effectLst>
              </a:rPr>
              <a:t>No. All suffering in this life is limited and temporary.</a:t>
            </a:r>
          </a:p>
          <a:p>
            <a:pPr algn="ctr">
              <a:spcAft>
                <a:spcPts val="1200"/>
              </a:spcAft>
            </a:pPr>
            <a:r>
              <a:rPr lang="en-US" sz="3300" b="1" dirty="0" smtClean="0">
                <a:solidFill>
                  <a:schemeClr val="bg1"/>
                </a:solidFill>
                <a:effectLst>
                  <a:outerShdw blurRad="50800" dist="38100" dir="2700000">
                    <a:srgbClr val="000000">
                      <a:alpha val="43000"/>
                    </a:srgbClr>
                  </a:outerShdw>
                </a:effectLst>
              </a:rPr>
              <a:t>Humans are limited in their cruelty to others.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1000"/>
                                        <p:tgtEl>
                                          <p:spTgt spid="12">
                                            <p:txEl>
                                              <p:pRg st="3" end="3"/>
                                            </p:txEl>
                                          </p:spTgt>
                                        </p:tgtEl>
                                      </p:cBhvr>
                                    </p:animEffect>
                                    <p:anim calcmode="lin" valueType="num">
                                      <p:cBhvr>
                                        <p:cTn id="29"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378326" y="3093785"/>
            <a:ext cx="8350191" cy="3524042"/>
          </a:xfrm>
          <a:prstGeom prst="rect">
            <a:avLst/>
          </a:prstGeom>
          <a:noFill/>
        </p:spPr>
        <p:txBody>
          <a:bodyPr wrap="square" rtlCol="0">
            <a:spAutoFit/>
          </a:bodyPr>
          <a:lstStyle/>
          <a:p>
            <a:pPr marL="512763" indent="-512763">
              <a:spcAft>
                <a:spcPts val="1200"/>
              </a:spcAft>
            </a:pPr>
            <a:r>
              <a:rPr lang="en-US" sz="3800" b="1" dirty="0" smtClean="0">
                <a:solidFill>
                  <a:schemeClr val="bg1"/>
                </a:solidFill>
                <a:effectLst>
                  <a:outerShdw blurRad="50800" dist="38100" dir="2700000">
                    <a:srgbClr val="000000">
                      <a:alpha val="43000"/>
                    </a:srgbClr>
                  </a:outerShdw>
                </a:effectLst>
              </a:rPr>
              <a:t>5. Cruelty or Consequence?</a:t>
            </a:r>
          </a:p>
          <a:p>
            <a:pPr algn="ctr">
              <a:spcAft>
                <a:spcPts val="1200"/>
              </a:spcAft>
            </a:pPr>
            <a:r>
              <a:rPr lang="en-US" sz="3100" b="1" dirty="0" smtClean="0">
                <a:solidFill>
                  <a:schemeClr val="bg1"/>
                </a:solidFill>
                <a:effectLst>
                  <a:outerShdw blurRad="50800" dist="38100" dir="2700000">
                    <a:srgbClr val="000000">
                      <a:alpha val="43000"/>
                    </a:srgbClr>
                  </a:outerShdw>
                </a:effectLst>
              </a:rPr>
              <a:t>Is eternal punishment cruel?</a:t>
            </a:r>
          </a:p>
          <a:p>
            <a:pPr algn="ctr">
              <a:spcAft>
                <a:spcPts val="1200"/>
              </a:spcAft>
            </a:pPr>
            <a:r>
              <a:rPr lang="en-US" sz="3100" b="1" dirty="0" smtClean="0">
                <a:solidFill>
                  <a:schemeClr val="bg1"/>
                </a:solidFill>
                <a:effectLst>
                  <a:outerShdw blurRad="50800" dist="38100" dir="2700000">
                    <a:srgbClr val="000000">
                      <a:alpha val="43000"/>
                    </a:srgbClr>
                  </a:outerShdw>
                </a:effectLst>
              </a:rPr>
              <a:t>Compare radioactive waste</a:t>
            </a:r>
          </a:p>
          <a:p>
            <a:pPr algn="ctr">
              <a:spcAft>
                <a:spcPts val="1200"/>
              </a:spcAft>
            </a:pPr>
            <a:r>
              <a:rPr lang="en-US" sz="3100" b="1" dirty="0" smtClean="0">
                <a:solidFill>
                  <a:schemeClr val="bg1"/>
                </a:solidFill>
                <a:effectLst>
                  <a:outerShdw blurRad="50800" dist="38100" dir="2700000">
                    <a:srgbClr val="000000">
                      <a:alpha val="43000"/>
                    </a:srgbClr>
                  </a:outerShdw>
                </a:effectLst>
              </a:rPr>
              <a:t>Must be completely removed from contact with anyone else to prevent it from doing any damage to others.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animEffect transition="in" filter="fade">
                                      <p:cBhvr>
                                        <p:cTn id="21" dur="1000"/>
                                        <p:tgtEl>
                                          <p:spTgt spid="12">
                                            <p:txEl>
                                              <p:pRg st="3" end="3"/>
                                            </p:txEl>
                                          </p:spTgt>
                                        </p:tgtEl>
                                      </p:cBhvr>
                                    </p:animEffect>
                                    <p:anim calcmode="lin" valueType="num">
                                      <p:cBhvr>
                                        <p:cTn id="22"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378326" y="3093785"/>
            <a:ext cx="8350191" cy="3046988"/>
          </a:xfrm>
          <a:prstGeom prst="rect">
            <a:avLst/>
          </a:prstGeom>
          <a:noFill/>
        </p:spPr>
        <p:txBody>
          <a:bodyPr wrap="square" rtlCol="0">
            <a:spAutoFit/>
          </a:bodyPr>
          <a:lstStyle/>
          <a:p>
            <a:pPr marL="512763" indent="-512763">
              <a:spcAft>
                <a:spcPts val="1200"/>
              </a:spcAft>
            </a:pPr>
            <a:r>
              <a:rPr lang="en-US" sz="3800" b="1" dirty="0" smtClean="0">
                <a:solidFill>
                  <a:schemeClr val="bg1"/>
                </a:solidFill>
                <a:effectLst>
                  <a:outerShdw blurRad="50800" dist="38100" dir="2700000">
                    <a:srgbClr val="000000">
                      <a:alpha val="43000"/>
                    </a:srgbClr>
                  </a:outerShdw>
                </a:effectLst>
              </a:rPr>
              <a:t>5. Cruelty or Consequence?</a:t>
            </a:r>
          </a:p>
          <a:p>
            <a:pPr algn="ctr">
              <a:spcAft>
                <a:spcPts val="1200"/>
              </a:spcAft>
            </a:pPr>
            <a:r>
              <a:rPr lang="en-US" sz="3100" b="1" dirty="0" smtClean="0">
                <a:solidFill>
                  <a:schemeClr val="bg1"/>
                </a:solidFill>
                <a:effectLst>
                  <a:outerShdw blurRad="50800" dist="38100" dir="2700000">
                    <a:srgbClr val="000000">
                      <a:alpha val="43000"/>
                    </a:srgbClr>
                  </a:outerShdw>
                </a:effectLst>
              </a:rPr>
              <a:t>“Depart from Me” (Matt. 7:23; 25:41; Luke 13:27)</a:t>
            </a:r>
          </a:p>
          <a:p>
            <a:pPr algn="ctr">
              <a:spcAft>
                <a:spcPts val="1200"/>
              </a:spcAft>
            </a:pPr>
            <a:r>
              <a:rPr lang="en-US" sz="3100" b="1" dirty="0" smtClean="0">
                <a:solidFill>
                  <a:schemeClr val="bg1"/>
                </a:solidFill>
                <a:effectLst>
                  <a:outerShdw blurRad="50800" dist="38100" dir="2700000">
                    <a:srgbClr val="000000">
                      <a:alpha val="43000"/>
                    </a:srgbClr>
                  </a:outerShdw>
                </a:effectLst>
              </a:rPr>
              <a:t> “Every good and perfect gift” (Jas. 1:17)</a:t>
            </a:r>
          </a:p>
          <a:p>
            <a:pPr algn="ctr">
              <a:spcAft>
                <a:spcPts val="1200"/>
              </a:spcAft>
            </a:pPr>
            <a:r>
              <a:rPr lang="en-US" sz="3100" b="1" dirty="0" smtClean="0">
                <a:solidFill>
                  <a:schemeClr val="bg1"/>
                </a:solidFill>
                <a:effectLst>
                  <a:outerShdw blurRad="50800" dist="38100" dir="2700000">
                    <a:srgbClr val="000000">
                      <a:alpha val="43000"/>
                    </a:srgbClr>
                  </a:outerShdw>
                </a:effectLst>
              </a:rPr>
              <a:t>“I have no pleasure in the death of one who dies” (Ezek. 18:33).</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animEffect transition="in" filter="fade">
                                      <p:cBhvr>
                                        <p:cTn id="21" dur="1000"/>
                                        <p:tgtEl>
                                          <p:spTgt spid="12">
                                            <p:txEl>
                                              <p:pRg st="3" end="3"/>
                                            </p:txEl>
                                          </p:spTgt>
                                        </p:tgtEl>
                                      </p:cBhvr>
                                    </p:animEffect>
                                    <p:anim calcmode="lin" valueType="num">
                                      <p:cBhvr>
                                        <p:cTn id="22"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7"/>
          <p:cNvGrpSpPr/>
          <p:nvPr/>
        </p:nvGrpSpPr>
        <p:grpSpPr>
          <a:xfrm>
            <a:off x="978857" y="243179"/>
            <a:ext cx="6949051" cy="2436803"/>
            <a:chOff x="222250" y="243178"/>
            <a:chExt cx="8699500" cy="3050627"/>
          </a:xfrm>
        </p:grpSpPr>
        <p:pic>
          <p:nvPicPr>
            <p:cNvPr id="5" name="Picture 4" descr="cooltext307768126637911.png"/>
            <p:cNvPicPr>
              <a:picLocks noChangeAspect="1"/>
            </p:cNvPicPr>
            <p:nvPr/>
          </p:nvPicPr>
          <p:blipFill>
            <a:blip r:embed="rId2">
              <a:alphaModFix amt="75000"/>
            </a:blip>
            <a:stretch>
              <a:fillRect/>
            </a:stretch>
          </p:blipFill>
          <p:spPr>
            <a:xfrm>
              <a:off x="534260" y="243178"/>
              <a:ext cx="8140210" cy="2111086"/>
            </a:xfrm>
            <a:prstGeom prst="rect">
              <a:avLst/>
            </a:prstGeom>
          </p:spPr>
        </p:pic>
        <p:pic>
          <p:nvPicPr>
            <p:cNvPr id="7" name="Picture 6" descr="cooltext307768633926054.png"/>
            <p:cNvPicPr>
              <a:picLocks noChangeAspect="1"/>
            </p:cNvPicPr>
            <p:nvPr/>
          </p:nvPicPr>
          <p:blipFill>
            <a:blip r:embed="rId3">
              <a:alphaModFix amt="69000"/>
              <a:lum bright="-2000"/>
            </a:blip>
            <a:stretch>
              <a:fillRect/>
            </a:stretch>
          </p:blipFill>
          <p:spPr>
            <a:xfrm>
              <a:off x="222250" y="2138106"/>
              <a:ext cx="8699500" cy="1155699"/>
            </a:xfrm>
            <a:prstGeom prst="rect">
              <a:avLst/>
            </a:prstGeom>
          </p:spPr>
        </p:pic>
      </p:grpSp>
      <p:sp>
        <p:nvSpPr>
          <p:cNvPr id="12" name="TextBox 11"/>
          <p:cNvSpPr txBox="1"/>
          <p:nvPr/>
        </p:nvSpPr>
        <p:spPr>
          <a:xfrm>
            <a:off x="378326" y="3093785"/>
            <a:ext cx="8350191" cy="3370153"/>
          </a:xfrm>
          <a:prstGeom prst="rect">
            <a:avLst/>
          </a:prstGeom>
          <a:noFill/>
        </p:spPr>
        <p:txBody>
          <a:bodyPr wrap="square" rtlCol="0">
            <a:spAutoFit/>
          </a:bodyPr>
          <a:lstStyle/>
          <a:p>
            <a:pPr marL="512763" indent="-512763">
              <a:spcAft>
                <a:spcPts val="1200"/>
              </a:spcAft>
            </a:pPr>
            <a:r>
              <a:rPr lang="en-US" sz="3800" b="1" dirty="0" smtClean="0">
                <a:solidFill>
                  <a:schemeClr val="bg1"/>
                </a:solidFill>
                <a:effectLst>
                  <a:outerShdw blurRad="50800" dist="38100" dir="2700000">
                    <a:srgbClr val="000000">
                      <a:alpha val="43000"/>
                    </a:srgbClr>
                  </a:outerShdw>
                </a:effectLst>
              </a:rPr>
              <a:t>5. Cruelty or Consequence?</a:t>
            </a:r>
          </a:p>
          <a:p>
            <a:pPr algn="ctr">
              <a:spcAft>
                <a:spcPts val="1200"/>
              </a:spcAft>
            </a:pPr>
            <a:r>
              <a:rPr lang="en-US" sz="3100" b="1" dirty="0" smtClean="0">
                <a:solidFill>
                  <a:schemeClr val="bg1"/>
                </a:solidFill>
                <a:effectLst>
                  <a:outerShdw blurRad="50800" dist="38100" dir="2700000">
                    <a:srgbClr val="000000">
                      <a:alpha val="43000"/>
                    </a:srgbClr>
                  </a:outerShdw>
                </a:effectLst>
              </a:rPr>
              <a:t>God does not want to remove us from His presence—He has done all that He can to allow us to have eternal life with Him. </a:t>
            </a:r>
          </a:p>
          <a:p>
            <a:pPr algn="ctr">
              <a:spcAft>
                <a:spcPts val="1200"/>
              </a:spcAft>
            </a:pPr>
            <a:r>
              <a:rPr lang="en-US" sz="3100" b="1" dirty="0" smtClean="0">
                <a:solidFill>
                  <a:schemeClr val="bg1"/>
                </a:solidFill>
                <a:effectLst>
                  <a:outerShdw blurRad="50800" dist="38100" dir="2700000">
                    <a:srgbClr val="000000">
                      <a:alpha val="43000"/>
                    </a:srgbClr>
                  </a:outerShdw>
                </a:effectLst>
              </a:rPr>
              <a:t>But, when we reject all that He offers to escape this punishment, we deserve it if we receive it.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104</TotalTime>
  <Words>600</Words>
  <Application>Microsoft Macintosh PowerPoint</Application>
  <PresentationFormat>On-screen Show (4:3)</PresentationFormat>
  <Paragraphs>48</Paragraphs>
  <Slides>15</Slides>
  <Notes>0</Notes>
  <HiddenSlides>0</HiddenSlides>
  <MMClips>0</MMClips>
  <ScaleCrop>false</ScaleCrop>
  <HeadingPairs>
    <vt:vector size="4" baseType="variant">
      <vt:variant>
        <vt:lpstr>Design Template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7</cp:revision>
  <dcterms:created xsi:type="dcterms:W3CDTF">2018-12-10T16:43:40Z</dcterms:created>
  <dcterms:modified xsi:type="dcterms:W3CDTF">2018-12-10T16:45:29Z</dcterms:modified>
</cp:coreProperties>
</file>