
<file path=[Content_Types].xml><?xml version="1.0" encoding="utf-8"?>
<Types xmlns="http://schemas.openxmlformats.org/package/2006/content-types">
  <Override PartName="/ppt/slides/slide3.xml" ContentType="application/vnd.openxmlformats-officedocument.presentationml.slide+xml"/>
  <Override PartName="/docProps/core.xml" ContentType="application/vnd.openxmlformats-package.core-properties+xml"/>
  <Override PartName="/ppt/slideLayouts/slideLayout6.xml" ContentType="application/vnd.openxmlformats-officedocument.presentationml.slideLayout+xml"/>
  <Default Extension="rels" ContentType="application/vnd.openxmlformats-package.relationships+xml"/>
  <Override PartName="/ppt/slides/slide5.xml" ContentType="application/vnd.openxmlformats-officedocument.presentationml.slide+xml"/>
  <Override PartName="/ppt/slideLayouts/slideLayout8.xml" ContentType="application/vnd.openxmlformats-officedocument.presentationml.slideLayout+xml"/>
  <Override PartName="/ppt/slides/slide7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3.xml" ContentType="application/vnd.openxmlformats-officedocument.presentationml.slideLayout+xml"/>
  <Default Extension="xml" ContentType="application/xml"/>
  <Override PartName="/ppt/slides/slide2.xml" ContentType="application/vnd.openxmlformats-officedocument.presentationml.slide+xml"/>
  <Override PartName="/docProps/app.xml" ContentType="application/vnd.openxmlformats-officedocument.extended-properties+xml"/>
  <Override PartName="/ppt/slideMasters/slideMaster1.xml" ContentType="application/vnd.openxmlformats-officedocument.presentationml.slideMaster+xml"/>
  <Override PartName="/ppt/slideLayouts/slideLayout5.xml" ContentType="application/vnd.openxmlformats-officedocument.presentationml.slideLayout+xml"/>
  <Override PartName="/ppt/slides/slide4.xml" ContentType="application/vnd.openxmlformats-officedocument.presentationml.slide+xml"/>
  <Override PartName="/ppt/viewProps.xml" ContentType="application/vnd.openxmlformats-officedocument.presentationml.viewProps+xml"/>
  <Override PartName="/ppt/slideLayouts/slideLayout7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presProps.xml" ContentType="application/vnd.openxmlformats-officedocument.presentationml.presProps+xml"/>
  <Override PartName="/ppt/slideLayouts/slideLayout2.xml" ContentType="application/vnd.openxmlformats-officedocument.presentationml.slideLayout+xml"/>
  <Override PartName="/ppt/presentation.xml" ContentType="application/vnd.openxmlformats-officedocument.presentationml.presentation.main+xml"/>
  <Default Extension="bin" ContentType="application/vnd.openxmlformats-officedocument.presentationml.printerSettings"/>
  <Override PartName="/ppt/slides/slide1.xml" ContentType="application/vnd.openxmlformats-officedocument.presentationml.slide+xml"/>
  <Default Extension="jpeg" ContentType="image/jpeg"/>
  <Override PartName="/ppt/tableStyles.xml" ContentType="application/vnd.openxmlformats-officedocument.presentationml.tableStyles+xml"/>
  <Override PartName="/ppt/slideLayouts/slideLayout4.xml" ContentType="application/vnd.openxmlformats-officedocument.presentationml.slideLayout+xml"/>
  <Override PartName="/ppt/theme/theme1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saveSubsetFonts="1" autoCompressPictures="0">
  <p:sldMasterIdLst>
    <p:sldMasterId id="2147483648" r:id="rId1"/>
  </p:sldMasterIdLst>
  <p:sldIdLst>
    <p:sldId id="260" r:id="rId2"/>
    <p:sldId id="261" r:id="rId3"/>
    <p:sldId id="256" r:id="rId4"/>
    <p:sldId id="262" r:id="rId5"/>
    <p:sldId id="263" r:id="rId6"/>
    <p:sldId id="264" r:id="rId7"/>
    <p:sldId id="265" r:id="rId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extLst>
    <p:ext uri="{E76CE94A-603C-4142-B9EB-6D1370010A27}">
      <p14:discardImageEditData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  <p:ext uri="{D31A062A-798A-4329-ABDD-BBA856620510}">
      <p14:defaultImageDpi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lastView="sldThumbnailView">
  <p:normalViewPr>
    <p:restoredLeft sz="15620"/>
    <p:restoredTop sz="94660"/>
  </p:normalViewPr>
  <p:slideViewPr>
    <p:cSldViewPr snapToGrid="0" snapToObjects="1">
      <p:cViewPr>
        <p:scale>
          <a:sx n="100" d="100"/>
          <a:sy n="100" d="100"/>
        </p:scale>
        <p:origin x="-480" y="-8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printerSettings" Target="printerSettings/printerSettings1.bin"/><Relationship Id="rId10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852170705"/>
      </p:ext>
    </p:extLst>
  </p:cSld>
  <p:clrMapOvr>
    <a:masterClrMapping/>
  </p:clrMapOvr>
  <p:transition spd="slow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405876520"/>
      </p:ext>
    </p:extLst>
  </p:cSld>
  <p:clrMapOvr>
    <a:masterClrMapping/>
  </p:clrMapOvr>
  <p:transition spd="slow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507885760"/>
      </p:ext>
    </p:extLst>
  </p:cSld>
  <p:clrMapOvr>
    <a:masterClrMapping/>
  </p:clrMapOvr>
  <p:transition spd="slow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112560711"/>
      </p:ext>
    </p:extLst>
  </p:cSld>
  <p:clrMapOvr>
    <a:masterClrMapping/>
  </p:clrMapOvr>
  <p:transition spd="slow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75578888"/>
      </p:ext>
    </p:extLst>
  </p:cSld>
  <p:clrMapOvr>
    <a:masterClrMapping/>
  </p:clrMapOvr>
  <p:transition spd="slow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880210886"/>
      </p:ext>
    </p:extLst>
  </p:cSld>
  <p:clrMapOvr>
    <a:masterClrMapping/>
  </p:clrMapOvr>
  <p:transition spd="slow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3952133482"/>
      </p:ext>
    </p:extLst>
  </p:cSld>
  <p:clrMapOvr>
    <a:masterClrMapping/>
  </p:clrMapOvr>
  <p:transition spd="slow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33642920"/>
      </p:ext>
    </p:extLst>
  </p:cSld>
  <p:clrMapOvr>
    <a:masterClrMapping/>
  </p:clrMapOvr>
  <p:transition spd="slow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971452736"/>
      </p:ext>
    </p:extLst>
  </p:cSld>
  <p:clrMapOvr>
    <a:masterClrMapping/>
  </p:clrMapOvr>
  <p:transition spd="slow">
    <p:wip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37067356"/>
      </p:ext>
    </p:extLst>
  </p:cSld>
  <p:clrMapOvr>
    <a:masterClrMapping/>
  </p:clrMapOvr>
  <p:transition spd="slow">
    <p:wip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2478172766"/>
      </p:ext>
    </p:extLst>
  </p:cSld>
  <p:clrMapOvr>
    <a:masterClrMapping/>
  </p:clrMapOvr>
  <p:transition spd="slow">
    <p:wipe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0BBA0D-0C57-A745-A399-9B3A02E0D57D}" type="datetimeFigureOut">
              <a:rPr lang="en-US" smtClean="0"/>
              <a:pPr/>
              <a:t>11/5/18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7C3CE5-D568-8047-8E19-D17A8093BF1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3410023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ipe/>
  </p:transition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24336" y="232539"/>
            <a:ext cx="6990541" cy="14311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Peace That Surpasses </a:t>
            </a:r>
          </a:p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Understanding</a:t>
            </a:r>
            <a:endParaRPr lang="en-US" sz="6000" b="1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634440" y="1663700"/>
            <a:ext cx="3715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Philippians 4:6-7</a:t>
            </a:r>
            <a:endParaRPr lang="en-US" sz="40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30200" y="2963684"/>
            <a:ext cx="8369300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5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(Body)"/>
                <a:cs typeface="Calibri (Body)"/>
              </a:rPr>
              <a:t>EVERYONE WOULD LIKE </a:t>
            </a:r>
          </a:p>
          <a:p>
            <a:pPr algn="ctr"/>
            <a:r>
              <a:rPr lang="en-US" sz="35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(Body)"/>
                <a:cs typeface="Calibri (Body)"/>
              </a:rPr>
              <a:t>TO HAVE THIS KIND OF PEACE</a:t>
            </a:r>
            <a:endParaRPr lang="en-US" sz="3500" b="1" dirty="0">
              <a:solidFill>
                <a:schemeClr val="tx2">
                  <a:lumMod val="60000"/>
                  <a:lumOff val="40000"/>
                </a:schemeClr>
              </a:solidFill>
              <a:latin typeface="Calibri (Body)"/>
              <a:cs typeface="Calibri (Body)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617481" y="4622800"/>
            <a:ext cx="7706037" cy="1169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smtClean="0">
                <a:solidFill>
                  <a:srgbClr val="FFFFFF"/>
                </a:solidFill>
              </a:rPr>
              <a:t>How Can It Be Attained?</a:t>
            </a:r>
          </a:p>
          <a:p>
            <a:r>
              <a:rPr lang="en-US" sz="3500" b="1" dirty="0" smtClean="0">
                <a:solidFill>
                  <a:srgbClr val="FFFFFF"/>
                </a:solidFill>
              </a:rPr>
              <a:t>How Can One Have Such Peace of Mind?</a:t>
            </a:r>
            <a:endParaRPr lang="en-US" sz="3500" b="1" dirty="0">
              <a:solidFill>
                <a:srgbClr val="FFFFFF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49140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10" grpId="0" build="p" bldLvl="2"/>
    </p:bldLst>
  </p:timing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482600" y="2963684"/>
            <a:ext cx="7159232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smtClean="0">
                <a:solidFill>
                  <a:schemeClr val="tx2">
                    <a:lumMod val="60000"/>
                    <a:lumOff val="40000"/>
                  </a:schemeClr>
                </a:solidFill>
                <a:latin typeface="Calibri (Body)"/>
                <a:cs typeface="Calibri (Body)"/>
              </a:rPr>
              <a:t>IT BEGINS BY OBEYING CHRIST</a:t>
            </a:r>
            <a:endParaRPr lang="en-US" sz="3500" b="1" dirty="0">
              <a:solidFill>
                <a:schemeClr val="tx2">
                  <a:lumMod val="60000"/>
                  <a:lumOff val="40000"/>
                </a:schemeClr>
              </a:solidFill>
              <a:latin typeface="Calibri (Body)"/>
              <a:cs typeface="Calibri (Body)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82600" y="3704342"/>
            <a:ext cx="7962712" cy="240065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FFFFFF"/>
                </a:solidFill>
              </a:rPr>
              <a:t>ACTS 16:30 – “What Must I Do to Be Saved?”</a:t>
            </a:r>
          </a:p>
          <a:p>
            <a:r>
              <a:rPr lang="en-US" sz="3000" b="1" dirty="0">
                <a:solidFill>
                  <a:srgbClr val="FFFFFF"/>
                </a:solidFill>
              </a:rPr>
              <a:t>	</a:t>
            </a:r>
            <a:r>
              <a:rPr lang="en-US" sz="3000" b="1" dirty="0" smtClean="0">
                <a:solidFill>
                  <a:srgbClr val="FFFFFF"/>
                </a:solidFill>
              </a:rPr>
              <a:t>	   31 – “Believe on the Lord Jesus Christ”</a:t>
            </a:r>
          </a:p>
          <a:p>
            <a:r>
              <a:rPr lang="en-US" sz="3000" b="1" dirty="0">
                <a:solidFill>
                  <a:srgbClr val="FFFFFF"/>
                </a:solidFill>
              </a:rPr>
              <a:t>	</a:t>
            </a:r>
            <a:r>
              <a:rPr lang="en-US" sz="3000" b="1" dirty="0" smtClean="0">
                <a:solidFill>
                  <a:srgbClr val="FFFFFF"/>
                </a:solidFill>
              </a:rPr>
              <a:t>	   32 – They Spoke the Word of the Lord</a:t>
            </a:r>
          </a:p>
          <a:p>
            <a:r>
              <a:rPr lang="en-US" sz="3000" b="1" dirty="0">
                <a:solidFill>
                  <a:srgbClr val="FFFFFF"/>
                </a:solidFill>
              </a:rPr>
              <a:t>	</a:t>
            </a:r>
            <a:r>
              <a:rPr lang="en-US" sz="3000" b="1" dirty="0" smtClean="0">
                <a:solidFill>
                  <a:srgbClr val="FFFFFF"/>
                </a:solidFill>
              </a:rPr>
              <a:t>	   33 – Baptized the Same Hour of the Night</a:t>
            </a:r>
          </a:p>
          <a:p>
            <a:r>
              <a:rPr lang="en-US" sz="3000" b="1" dirty="0">
                <a:solidFill>
                  <a:srgbClr val="FFFFFF"/>
                </a:solidFill>
              </a:rPr>
              <a:t>	</a:t>
            </a:r>
            <a:r>
              <a:rPr lang="en-US" sz="3000" b="1" dirty="0" smtClean="0">
                <a:solidFill>
                  <a:srgbClr val="FFFFFF"/>
                </a:solidFill>
              </a:rPr>
              <a:t>	   34 – “Rejoiced, having Believed In God”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924336" y="232539"/>
            <a:ext cx="6990541" cy="14311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Peace That Surpasses </a:t>
            </a:r>
          </a:p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Understanding</a:t>
            </a:r>
            <a:endParaRPr lang="en-US" sz="6000" b="1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634440" y="1663700"/>
            <a:ext cx="3715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Philippians 4:6-7</a:t>
            </a:r>
            <a:endParaRPr lang="en-US" sz="40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49140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 bldLvl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91383" y="2768600"/>
            <a:ext cx="7994452" cy="63094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500" b="1" dirty="0" smtClean="0">
                <a:solidFill>
                  <a:srgbClr val="558ED5"/>
                </a:solidFill>
              </a:rPr>
              <a:t>SUCH FAITH GROWS IN LOVE (Phil. 1:9-13)</a:t>
            </a:r>
            <a:endParaRPr lang="en-US" sz="3500" b="1" dirty="0">
              <a:solidFill>
                <a:srgbClr val="558ED5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65026" y="3721100"/>
            <a:ext cx="8007320" cy="236988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000" b="1" dirty="0" smtClean="0">
                <a:solidFill>
                  <a:srgbClr val="FFFFFF"/>
                </a:solidFill>
              </a:rPr>
              <a:t>“ABOUNDS” IN KNOWLEDGE AND DISCERNMENT</a:t>
            </a:r>
          </a:p>
          <a:p>
            <a:r>
              <a:rPr lang="en-US" sz="3000" b="1" dirty="0">
                <a:solidFill>
                  <a:srgbClr val="FFFFFF"/>
                </a:solidFill>
              </a:rPr>
              <a:t>	</a:t>
            </a:r>
            <a:r>
              <a:rPr lang="en-US" sz="3000" b="1" dirty="0" smtClean="0">
                <a:solidFill>
                  <a:srgbClr val="FFFFFF"/>
                </a:solidFill>
              </a:rPr>
              <a:t>(1) Discerns Both Good and Evil, </a:t>
            </a:r>
            <a:r>
              <a:rPr lang="en-US" sz="3000" b="1" dirty="0" err="1" smtClean="0">
                <a:solidFill>
                  <a:srgbClr val="FFFFFF"/>
                </a:solidFill>
              </a:rPr>
              <a:t>v</a:t>
            </a:r>
            <a:r>
              <a:rPr lang="en-US" sz="3000" b="1" dirty="0" smtClean="0">
                <a:solidFill>
                  <a:srgbClr val="FFFFFF"/>
                </a:solidFill>
              </a:rPr>
              <a:t>. 10</a:t>
            </a:r>
          </a:p>
          <a:p>
            <a:r>
              <a:rPr lang="en-US" sz="3000" b="1" dirty="0">
                <a:solidFill>
                  <a:srgbClr val="FFFFFF"/>
                </a:solidFill>
              </a:rPr>
              <a:t>	</a:t>
            </a:r>
            <a:r>
              <a:rPr lang="en-US" sz="3000" b="1" dirty="0" smtClean="0">
                <a:solidFill>
                  <a:srgbClr val="FFFFFF"/>
                </a:solidFill>
              </a:rPr>
              <a:t>(2) Lives A Pure and Holy Life</a:t>
            </a:r>
          </a:p>
          <a:p>
            <a:endParaRPr lang="en-US" sz="2800" b="1" dirty="0" smtClean="0">
              <a:solidFill>
                <a:srgbClr val="FFFFFF"/>
              </a:solidFill>
            </a:endParaRPr>
          </a:p>
          <a:p>
            <a:r>
              <a:rPr lang="en-US" sz="3000" b="1" dirty="0" smtClean="0">
                <a:solidFill>
                  <a:srgbClr val="FFFFFF"/>
                </a:solidFill>
              </a:rPr>
              <a:t>Not “unskilled in the Word” (Heb. 5:12-14)</a:t>
            </a:r>
            <a:endParaRPr lang="en-US" sz="3000" b="1" dirty="0">
              <a:solidFill>
                <a:srgbClr val="FFFFFF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24336" y="232539"/>
            <a:ext cx="6990541" cy="14311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Peace That Surpasses </a:t>
            </a:r>
          </a:p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Understanding</a:t>
            </a:r>
            <a:endParaRPr lang="en-US" sz="6000" b="1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34440" y="1663700"/>
            <a:ext cx="3715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Philippians 4:6-7</a:t>
            </a:r>
            <a:endParaRPr lang="en-US" sz="40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49140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 build="p" bldLvl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924336" y="232539"/>
            <a:ext cx="6990541" cy="14311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Peace That Surpasses </a:t>
            </a:r>
          </a:p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Understanding</a:t>
            </a:r>
            <a:endParaRPr lang="en-US" sz="6000" b="1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34440" y="1663700"/>
            <a:ext cx="3715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Philippians 4:6-7</a:t>
            </a:r>
            <a:endParaRPr lang="en-US" sz="40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4861" y="3585915"/>
            <a:ext cx="30702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solidFill>
                  <a:srgbClr val="C6D9F1"/>
                </a:solidFill>
              </a:rPr>
              <a:t>CIRCUMSTANCES</a:t>
            </a:r>
            <a:endParaRPr lang="en-US" sz="3200" b="1" u="sng" dirty="0">
              <a:solidFill>
                <a:srgbClr val="C6D9F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0765" y="3585915"/>
            <a:ext cx="39974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solidFill>
                  <a:srgbClr val="C6D9F1"/>
                </a:solidFill>
              </a:rPr>
              <a:t>CAUSE FOR REJOICING</a:t>
            </a:r>
            <a:endParaRPr lang="en-US" sz="3200" b="1" u="sng" dirty="0">
              <a:solidFill>
                <a:srgbClr val="C6D9F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1061" y="4309815"/>
            <a:ext cx="327563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DCE6F2"/>
                </a:solidFill>
              </a:rPr>
              <a:t>CHAINS (1:12-14)</a:t>
            </a:r>
            <a:endParaRPr lang="en-US" sz="3200" b="1" dirty="0">
              <a:solidFill>
                <a:srgbClr val="DCE6F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7435" y="4271715"/>
            <a:ext cx="3784610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DCE6F2"/>
                </a:solidFill>
              </a:rPr>
              <a:t>CHRIST WAS KNOWN</a:t>
            </a:r>
            <a:endParaRPr lang="en-US" sz="3200" b="1" dirty="0">
              <a:solidFill>
                <a:srgbClr val="DCE6F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778961" y="5372100"/>
            <a:ext cx="5275803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dirty="0" smtClean="0">
                <a:solidFill>
                  <a:srgbClr val="DCE6F2"/>
                </a:solidFill>
              </a:rPr>
              <a:t>‘’</a:t>
            </a:r>
            <a:r>
              <a:rPr lang="en-US" sz="3400" b="1" i="1" dirty="0" smtClean="0">
                <a:solidFill>
                  <a:srgbClr val="DCE6F2"/>
                </a:solidFill>
              </a:rPr>
              <a:t>Furtherance of the Gospel”</a:t>
            </a:r>
            <a:endParaRPr lang="en-US" sz="3400" b="1" dirty="0">
              <a:solidFill>
                <a:srgbClr val="DCE6F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1383" y="2768600"/>
            <a:ext cx="83036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 smtClean="0">
                <a:solidFill>
                  <a:srgbClr val="558ED5"/>
                </a:solidFill>
              </a:rPr>
              <a:t>IT RISES ABOVE CIRCUMSTANCE (Phil. 1:12-20)</a:t>
            </a:r>
            <a:endParaRPr lang="en-US" sz="3300" b="1" dirty="0">
              <a:solidFill>
                <a:srgbClr val="558ED5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49140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0" grpId="0"/>
      <p:bldP spid="11" grpId="0"/>
      <p:bldP spid="14" grpId="0"/>
      <p:bldP spid="1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924336" y="232539"/>
            <a:ext cx="6990541" cy="14311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Peace That Surpasses </a:t>
            </a:r>
          </a:p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Understanding</a:t>
            </a:r>
            <a:endParaRPr lang="en-US" sz="6000" b="1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34440" y="1663700"/>
            <a:ext cx="3715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Philippians 4:6-7</a:t>
            </a:r>
            <a:endParaRPr lang="en-US" sz="40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4861" y="3585915"/>
            <a:ext cx="30702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solidFill>
                  <a:srgbClr val="C6D9F1"/>
                </a:solidFill>
              </a:rPr>
              <a:t>CIRCUMSTANCES</a:t>
            </a:r>
            <a:endParaRPr lang="en-US" sz="3200" b="1" u="sng" dirty="0">
              <a:solidFill>
                <a:srgbClr val="C6D9F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0765" y="3585915"/>
            <a:ext cx="39974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solidFill>
                  <a:srgbClr val="C6D9F1"/>
                </a:solidFill>
              </a:rPr>
              <a:t>CAUSE FOR REJOICING</a:t>
            </a:r>
            <a:endParaRPr lang="en-US" sz="3200" b="1" u="sng" dirty="0">
              <a:solidFill>
                <a:srgbClr val="C6D9F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1061" y="4309815"/>
            <a:ext cx="327563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DCE6F2"/>
                </a:solidFill>
              </a:rPr>
              <a:t>CRITICS (1:15-18)</a:t>
            </a:r>
            <a:endParaRPr lang="en-US" sz="3200" b="1" dirty="0">
              <a:solidFill>
                <a:srgbClr val="DCE6F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7435" y="4271715"/>
            <a:ext cx="4198585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DCE6F2"/>
                </a:solidFill>
              </a:rPr>
              <a:t>CHRIST WAS PREACHED</a:t>
            </a:r>
            <a:endParaRPr lang="en-US" sz="3200" b="1" dirty="0">
              <a:solidFill>
                <a:srgbClr val="DCE6F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263241" y="5372100"/>
            <a:ext cx="6348387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i="1" dirty="0" smtClean="0">
                <a:solidFill>
                  <a:srgbClr val="DCE6F2"/>
                </a:solidFill>
              </a:rPr>
              <a:t>“Whether in Pretense or in Truth”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1383" y="2768600"/>
            <a:ext cx="83036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 smtClean="0">
                <a:solidFill>
                  <a:srgbClr val="558ED5"/>
                </a:solidFill>
              </a:rPr>
              <a:t>IT RISES ABOVE CIRCUMSTANCE (Phil. 1:12-20)</a:t>
            </a:r>
            <a:endParaRPr lang="en-US" sz="3300" b="1" dirty="0">
              <a:solidFill>
                <a:srgbClr val="558ED5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49140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924336" y="232539"/>
            <a:ext cx="6990541" cy="14311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Peace That Surpasses </a:t>
            </a:r>
          </a:p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Understanding</a:t>
            </a:r>
            <a:endParaRPr lang="en-US" sz="6000" b="1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34440" y="1663700"/>
            <a:ext cx="3715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Philippians 4:6-7</a:t>
            </a:r>
            <a:endParaRPr lang="en-US" sz="40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24861" y="3585915"/>
            <a:ext cx="307027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solidFill>
                  <a:srgbClr val="C6D9F1"/>
                </a:solidFill>
              </a:rPr>
              <a:t>CIRCUMSTANCES</a:t>
            </a:r>
            <a:endParaRPr lang="en-US" sz="3200" b="1" u="sng" dirty="0">
              <a:solidFill>
                <a:srgbClr val="C6D9F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350765" y="3585915"/>
            <a:ext cx="3997408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u="sng" dirty="0" smtClean="0">
                <a:solidFill>
                  <a:srgbClr val="C6D9F1"/>
                </a:solidFill>
              </a:rPr>
              <a:t>CAUSE FOR REJOICING</a:t>
            </a:r>
            <a:endParaRPr lang="en-US" sz="3200" b="1" u="sng" dirty="0">
              <a:solidFill>
                <a:srgbClr val="C6D9F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01061" y="4309815"/>
            <a:ext cx="3275639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dirty="0" smtClean="0">
                <a:solidFill>
                  <a:srgbClr val="DCE6F2"/>
                </a:solidFill>
              </a:rPr>
              <a:t>CRISIS (1:19-26)</a:t>
            </a:r>
            <a:endParaRPr lang="en-US" sz="3200" b="1" dirty="0">
              <a:solidFill>
                <a:srgbClr val="DCE6F2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437435" y="4271715"/>
            <a:ext cx="4375316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DCE6F2"/>
                </a:solidFill>
              </a:rPr>
              <a:t>CHRIST WAS MAGNIFIED</a:t>
            </a:r>
            <a:endParaRPr lang="en-US" sz="3200" b="1" dirty="0">
              <a:solidFill>
                <a:srgbClr val="DCE6F2"/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1567793" y="5372100"/>
            <a:ext cx="5739284" cy="61555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400" b="1" i="1" dirty="0" smtClean="0">
                <a:solidFill>
                  <a:srgbClr val="DCE6F2"/>
                </a:solidFill>
              </a:rPr>
              <a:t>“Whether by Life or by Death”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491383" y="2768600"/>
            <a:ext cx="8303644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 smtClean="0">
                <a:solidFill>
                  <a:srgbClr val="558ED5"/>
                </a:solidFill>
              </a:rPr>
              <a:t>IT RISES ABOVE CIRCUMSTANCE (Phil. 1:12-20)</a:t>
            </a:r>
            <a:endParaRPr lang="en-US" sz="3300" b="1" dirty="0">
              <a:solidFill>
                <a:srgbClr val="558ED5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49140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1" grpId="0"/>
      <p:bldP spid="1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mc:Ignorable="mv" mc:PreserveAttributes="mv:*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924336" y="232539"/>
            <a:ext cx="6990541" cy="143116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Peace That Surpasses </a:t>
            </a:r>
          </a:p>
          <a:p>
            <a:pPr algn="ctr">
              <a:lnSpc>
                <a:spcPct val="70000"/>
              </a:lnSpc>
            </a:pPr>
            <a:r>
              <a:rPr lang="en-US" sz="6000" b="1" dirty="0" smtClean="0">
                <a:ln w="10541" cmpd="sng">
                  <a:noFill/>
                  <a:prstDash val="solid"/>
                </a:ln>
                <a:solidFill>
                  <a:schemeClr val="bg1"/>
                </a:solidFill>
              </a:rPr>
              <a:t>Understanding</a:t>
            </a:r>
            <a:endParaRPr lang="en-US" sz="6000" b="1" dirty="0">
              <a:ln w="10541" cmpd="sng">
                <a:noFill/>
                <a:prstDash val="solid"/>
              </a:ln>
              <a:solidFill>
                <a:schemeClr val="bg1"/>
              </a:solidFill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634440" y="1663700"/>
            <a:ext cx="3715029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000" b="1" dirty="0" smtClean="0">
                <a:solidFill>
                  <a:schemeClr val="tx2">
                    <a:lumMod val="40000"/>
                    <a:lumOff val="60000"/>
                  </a:schemeClr>
                </a:solidFill>
              </a:rPr>
              <a:t>Philippians 4:6-7</a:t>
            </a:r>
            <a:endParaRPr lang="en-US" sz="4000" b="1" dirty="0">
              <a:solidFill>
                <a:schemeClr val="tx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924336" y="3703191"/>
            <a:ext cx="71655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i="1" dirty="0" smtClean="0">
                <a:solidFill>
                  <a:srgbClr val="DCE6F2"/>
                </a:solidFill>
              </a:rPr>
              <a:t>Seeking Christ’s kingdom above all things allows such peace (Matt. 6:33-34).</a:t>
            </a:r>
            <a:endParaRPr lang="en-US" sz="3200" b="1" i="1" dirty="0">
              <a:solidFill>
                <a:srgbClr val="DCE6F2"/>
              </a:solidFill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491383" y="2768600"/>
            <a:ext cx="7994515" cy="60016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300" b="1" dirty="0" smtClean="0">
                <a:solidFill>
                  <a:srgbClr val="558ED5"/>
                </a:solidFill>
              </a:rPr>
              <a:t>IT DOESN’T EVEN FEAR DEATH (Phil. 1:21-23)</a:t>
            </a:r>
            <a:endParaRPr lang="en-US" sz="3300" b="1" dirty="0">
              <a:solidFill>
                <a:srgbClr val="558ED5"/>
              </a:solidFill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924336" y="5397212"/>
            <a:ext cx="7165564" cy="5847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DO YOU HAVE THAT KIND OF PEACE?</a:t>
            </a:r>
            <a:endParaRPr lang="en-US" sz="32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="" xmlns:a="http://schemas.openxmlformats.org/drawingml/2006/main" xmlns:r="http://schemas.openxmlformats.org/officeDocument/2006/relationships" xmlns:p="http://schemas.openxmlformats.org/presentationml/2006/main" xmlns:p14="http://schemas.microsoft.com/office/powerpoint/2010/main" xmlns:mv="urn:schemas-microsoft-com:mac:vml" xmlns:mc="http://schemas.openxmlformats.org/markup-compatibility/2006" val="1849140216"/>
      </p:ext>
    </p:extLst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401</TotalTime>
  <Words>372</Words>
  <Application>Microsoft Macintosh PowerPoint</Application>
  <PresentationFormat>On-screen Show (4:3)</PresentationFormat>
  <Paragraphs>58</Paragraphs>
  <Slides>7</Slides>
  <Notes>0</Notes>
  <HiddenSlides>0</HiddenSlides>
  <MMClips>0</MMClips>
  <ScaleCrop>false</ScaleCrop>
  <HeadingPairs>
    <vt:vector size="4" baseType="variant">
      <vt:variant>
        <vt:lpstr>Design Template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8" baseType="lpstr"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Basic Bible Studies Inc.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Robert Harkrider</dc:creator>
  <cp:lastModifiedBy>Kyle Pope</cp:lastModifiedBy>
  <cp:revision>26</cp:revision>
  <dcterms:created xsi:type="dcterms:W3CDTF">2018-11-06T04:15:28Z</dcterms:created>
  <dcterms:modified xsi:type="dcterms:W3CDTF">2018-11-06T04:15:42Z</dcterms:modified>
</cp:coreProperties>
</file>