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508"/>
  </p:normalViewPr>
  <p:slideViewPr>
    <p:cSldViewPr snapToGrid="0" snapToObjects="1">
      <p:cViewPr varScale="1">
        <p:scale>
          <a:sx n="80" d="100"/>
          <a:sy n="80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7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0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2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6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2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31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8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8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1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1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5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92D09-FCC9-214A-8F62-E7E0A7BE80C9}" type="datetimeFigureOut">
              <a:rPr lang="en-US" smtClean="0"/>
              <a:t>9/9/20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C0383-3ACB-D942-85F0-7316B4E26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0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B82B77-A8EB-3A44-BDC9-DFEF12EE3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4188" y="625743"/>
            <a:ext cx="7486127" cy="3930216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8D92F4-3C91-E349-BD33-558C2D35268E}"/>
              </a:ext>
            </a:extLst>
          </p:cNvPr>
          <p:cNvSpPr txBox="1">
            <a:spLocks/>
          </p:cNvSpPr>
          <p:nvPr/>
        </p:nvSpPr>
        <p:spPr>
          <a:xfrm>
            <a:off x="433615" y="4714308"/>
            <a:ext cx="8277248" cy="18789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Major Life Milestone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Must Learn Control</a:t>
            </a: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Lack of Control Is Frightening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1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7"/>
            <a:ext cx="7886700" cy="4535736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Challenging Aspect of Life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Feel Anxiety When It Is Absent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Like to Think We Possess It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9459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7"/>
            <a:ext cx="7886700" cy="4535736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92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Problems Come from Lack of Control.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Proverbs 16:32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046BBB-2A15-AE4D-AA79-225F49075218}"/>
              </a:ext>
            </a:extLst>
          </p:cNvPr>
          <p:cNvSpPr txBox="1">
            <a:spLocks/>
          </p:cNvSpPr>
          <p:nvPr/>
        </p:nvSpPr>
        <p:spPr>
          <a:xfrm>
            <a:off x="628650" y="3429000"/>
            <a:ext cx="7886700" cy="2843125"/>
          </a:xfrm>
          <a:prstGeom prst="rect">
            <a:avLst/>
          </a:prstGeom>
        </p:spPr>
        <p:txBody>
          <a:bodyPr vert="horz" lIns="91440" tIns="45720" rIns="91440" bIns="45720" numCol="2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3875" indent="-523875"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Anger</a:t>
            </a:r>
          </a:p>
          <a:p>
            <a:pPr marL="523875" indent="-523875"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Lust</a:t>
            </a:r>
          </a:p>
          <a:p>
            <a:pPr marL="523875" indent="-523875"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Addiction</a:t>
            </a:r>
          </a:p>
          <a:p>
            <a:pPr marL="523875" indent="-523875"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Unrest</a:t>
            </a:r>
          </a:p>
          <a:p>
            <a:pPr marL="523875" indent="-523875"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Debt</a:t>
            </a:r>
          </a:p>
          <a:p>
            <a:pPr marL="523875" indent="-523875"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Emotions</a:t>
            </a:r>
          </a:p>
          <a:p>
            <a:pPr marL="523875" indent="-523875">
              <a:spcAft>
                <a:spcPts val="600"/>
              </a:spcAft>
            </a:pP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37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7"/>
            <a:ext cx="7886700" cy="4535736"/>
          </a:xfrm>
        </p:spPr>
        <p:txBody>
          <a:bodyPr>
            <a:normAutofit lnSpcReduction="10000"/>
          </a:bodyPr>
          <a:lstStyle/>
          <a:p>
            <a:pPr marL="0" indent="0" algn="ctr">
              <a:spcAft>
                <a:spcPts val="1560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Problems Come from Thinking We Can Control Everything.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103:19-22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046BBB-2A15-AE4D-AA79-225F49075218}"/>
              </a:ext>
            </a:extLst>
          </p:cNvPr>
          <p:cNvSpPr txBox="1">
            <a:spLocks/>
          </p:cNvSpPr>
          <p:nvPr/>
        </p:nvSpPr>
        <p:spPr>
          <a:xfrm>
            <a:off x="628650" y="3930316"/>
            <a:ext cx="7886700" cy="2049208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3875" indent="-523875">
              <a:spcBef>
                <a:spcPts val="60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Worry</a:t>
            </a:r>
          </a:p>
          <a:p>
            <a:pPr marL="523875" indent="-523875">
              <a:spcBef>
                <a:spcPts val="60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Selfishness</a:t>
            </a:r>
          </a:p>
          <a:p>
            <a:pPr marL="523875" indent="-523875">
              <a:spcBef>
                <a:spcPts val="60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Domineering</a:t>
            </a:r>
          </a:p>
          <a:p>
            <a:pPr marL="523875" indent="-523875">
              <a:spcBef>
                <a:spcPts val="60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 Faith</a:t>
            </a:r>
          </a:p>
          <a:p>
            <a:pPr marL="523875" indent="-523875">
              <a:spcBef>
                <a:spcPts val="60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Rebellion</a:t>
            </a:r>
          </a:p>
          <a:p>
            <a:pPr marL="523875" indent="-523875">
              <a:spcBef>
                <a:spcPts val="60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Disobedience</a:t>
            </a:r>
          </a:p>
          <a:p>
            <a:pPr marL="523875" indent="-523875">
              <a:spcBef>
                <a:spcPts val="600"/>
              </a:spcBef>
              <a:spcAft>
                <a:spcPts val="600"/>
              </a:spcAft>
            </a:pPr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0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10000"/>
              </a:lnSpc>
              <a:spcAft>
                <a:spcPts val="180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Birth, We Live in Dependence upon the Provision of Others.</a:t>
            </a:r>
          </a:p>
          <a:p>
            <a:pPr marL="301625" indent="-301625" algn="ctr">
              <a:spcBef>
                <a:spcPts val="400"/>
              </a:spcBef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 (life, environment, biological functions, conditions necessary for life, etc.)</a:t>
            </a:r>
          </a:p>
          <a:p>
            <a:pPr marL="301625" indent="-301625" algn="ctr">
              <a:spcBef>
                <a:spcPts val="400"/>
              </a:spcBef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Parents (conception and birth, sustenance, training)</a:t>
            </a:r>
          </a:p>
          <a:p>
            <a:pPr marL="301625" indent="-301625" algn="ctr">
              <a:spcAft>
                <a:spcPts val="6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Teachers, employers, authorities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47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139:13-16</a:t>
            </a:r>
          </a:p>
          <a:p>
            <a:pPr marL="0" indent="0" algn="ctr">
              <a:spcAft>
                <a:spcPts val="600"/>
              </a:spcAft>
              <a:buNone/>
            </a:pPr>
            <a:endParaRPr lang="en-US" sz="3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1625" indent="-301625" algn="ct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1625" indent="-301625" algn="ct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248288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We Grow, the Sphere of Things We Control Grows Larger.</a:t>
            </a:r>
          </a:p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Ultimately, the Sphere of Things We Control Begins to Shrink.</a:t>
            </a:r>
          </a:p>
          <a:p>
            <a:pPr marL="0" indent="0" algn="ctr">
              <a:lnSpc>
                <a:spcPct val="110000"/>
              </a:lnSpc>
              <a:spcAft>
                <a:spcPts val="1800"/>
              </a:spcAft>
              <a:buNone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End of Life (or of the World) All Will Yield to the Absolute Control of God.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57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Ecclesiastes 12:6-7</a:t>
            </a:r>
          </a:p>
          <a:p>
            <a:pPr marL="0" indent="0" algn="ctr">
              <a:spcAft>
                <a:spcPts val="600"/>
              </a:spcAft>
              <a:buNone/>
            </a:pPr>
            <a:endParaRPr lang="en-US" sz="3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1625" indent="-301625" algn="ct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1625" indent="-301625" algn="ct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148468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5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Vital That We Live Our Lives...</a:t>
            </a:r>
          </a:p>
          <a:p>
            <a:pPr marL="349250" indent="-349250" algn="ctr">
              <a:lnSpc>
                <a:spcPct val="110000"/>
              </a:lnSpc>
              <a:spcAft>
                <a:spcPts val="600"/>
              </a:spcAft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Striving to Control Properly the Areas of Life God Has Entrusted to Our Control (1 Cor. 9:24-28).</a:t>
            </a:r>
          </a:p>
          <a:p>
            <a:pPr marL="349250" indent="-349250" algn="ctr">
              <a:lnSpc>
                <a:spcPct val="110000"/>
              </a:lnSpc>
              <a:spcAft>
                <a:spcPts val="600"/>
              </a:spcAft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 Willingly Yielding Our Lives to the Control of God (Jas. 4:7-10).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57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Peter 1:5-11</a:t>
            </a:r>
          </a:p>
          <a:p>
            <a:pPr marL="0" indent="0" algn="ctr">
              <a:spcAft>
                <a:spcPts val="600"/>
              </a:spcAft>
              <a:buNone/>
            </a:pPr>
            <a:endParaRPr lang="en-US" sz="3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1625" indent="-301625" algn="ct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01625" indent="-301625" algn="ctr">
              <a:spcAft>
                <a:spcPts val="600"/>
              </a:spcAft>
            </a:pP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125852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 Should “Be in Control” in Our Lives.</a:t>
            </a:r>
          </a:p>
          <a:p>
            <a:pPr marL="0" indent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Does That Mean?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doesn’t mean that God causes our actions or those of others. 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doesn’t mean that everything that happens is because God directly caused it (Jas. 1:13-16).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36976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 Should “Be in Control” in Our Lives.</a:t>
            </a:r>
          </a:p>
          <a:p>
            <a:pPr marL="0" indent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Does That Mean?</a:t>
            </a:r>
          </a:p>
          <a:p>
            <a:pPr marL="349250" indent="-349250" algn="ctr">
              <a:spcBef>
                <a:spcPts val="0"/>
              </a:spcBef>
              <a:spcAft>
                <a:spcPts val="1200"/>
              </a:spcAft>
            </a:pPr>
            <a:r>
              <a:rPr lang="en-US" sz="3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means we follow God’s guidance rather not our imagination (1 Thess. 2:13). 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3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means we can trust His providence to supply our needs in areas we cannot control (Matt. 6:26-30).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340676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 Should “Be in Control” in Our Lives.</a:t>
            </a:r>
          </a:p>
          <a:p>
            <a:pPr marL="0" indent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Does That Mean?</a:t>
            </a:r>
          </a:p>
          <a:p>
            <a:pPr marL="349250" indent="-349250" algn="ctr">
              <a:spcBef>
                <a:spcPts val="0"/>
              </a:spcBef>
              <a:spcAft>
                <a:spcPts val="120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doesn’t mean that He will keep us from experiencing any challenges. 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does mean that He will be with us through all difficulties we face.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1949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 Should “Be in Control” in Our Lives.</a:t>
            </a:r>
          </a:p>
          <a:p>
            <a:pPr marL="0" indent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Does That Mean?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means we can trust God’s promises in areas we cannot control (Ps. 37:25).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34925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Can’t Control Other People’s Actions.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control our influence towards them. 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control our reactions to their actions (1 Pet. 2:21-24).</a:t>
            </a:r>
            <a:endParaRPr lang="en-US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53537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BD58F2-1223-2B45-B5D9-946E162A30D0}"/>
              </a:ext>
            </a:extLst>
          </p:cNvPr>
          <p:cNvCxnSpPr>
            <a:cxnSpLocks/>
          </p:cNvCxnSpPr>
          <p:nvPr/>
        </p:nvCxnSpPr>
        <p:spPr>
          <a:xfrm>
            <a:off x="994611" y="878476"/>
            <a:ext cx="667351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9FB8EFE-9F74-F840-B998-55494916E7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2000"/>
          </a:blip>
          <a:srcRect t="15730"/>
          <a:stretch/>
        </p:blipFill>
        <p:spPr>
          <a:xfrm>
            <a:off x="0" y="1690689"/>
            <a:ext cx="9144000" cy="51673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12C9-9768-494D-B332-CED8BE2C5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7136"/>
            <a:ext cx="7886700" cy="468429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Can’t Control Other People’s Reactions to Our Actions.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control our own defensiveness or remorse to them. </a:t>
            </a:r>
          </a:p>
          <a:p>
            <a:pPr marL="349250" indent="-349250" algn="ctr">
              <a:spcBef>
                <a:spcPts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control potential stumbling blocks we lay before them (Rom. 14:10-13).</a:t>
            </a:r>
            <a:endParaRPr lang="en-US" sz="4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2A6269-F5AC-3B4A-9646-A0119529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370"/>
            <a:ext cx="7886700" cy="10144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spc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136184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</TotalTime>
  <Words>462</Words>
  <Application>Microsoft Macintosh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CONTROL</vt:lpstr>
      <vt:lpstr>CONTROL</vt:lpstr>
      <vt:lpstr>CONTROL</vt:lpstr>
      <vt:lpstr>CONTROL</vt:lpstr>
      <vt:lpstr>CONTROL</vt:lpstr>
      <vt:lpstr>CONTROL</vt:lpstr>
      <vt:lpstr>CONTROL</vt:lpstr>
      <vt:lpstr>CONTROL</vt:lpstr>
      <vt:lpstr>CONTROL</vt:lpstr>
      <vt:lpstr>CONTROL</vt:lpstr>
      <vt:lpstr>CONTROL</vt:lpstr>
      <vt:lpstr>CONTROL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14</cp:revision>
  <dcterms:created xsi:type="dcterms:W3CDTF">2020-08-29T04:39:03Z</dcterms:created>
  <dcterms:modified xsi:type="dcterms:W3CDTF">2020-09-09T17:00:05Z</dcterms:modified>
</cp:coreProperties>
</file>