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sldIdLst>
    <p:sldId id="257" r:id="rId2"/>
    <p:sldId id="260" r:id="rId3"/>
    <p:sldId id="263" r:id="rId4"/>
    <p:sldId id="264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AA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08"/>
    <p:restoredTop sz="94697"/>
  </p:normalViewPr>
  <p:slideViewPr>
    <p:cSldViewPr>
      <p:cViewPr varScale="1">
        <p:scale>
          <a:sx n="80" d="100"/>
          <a:sy n="80" d="100"/>
        </p:scale>
        <p:origin x="168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5898825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906359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8856" y="3428999"/>
            <a:ext cx="4138550" cy="2268559"/>
          </a:xfrm>
        </p:spPr>
        <p:txBody>
          <a:bodyPr anchor="t">
            <a:normAutofit/>
          </a:bodyPr>
          <a:lstStyle>
            <a:lvl1pPr algn="r"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1292" y="2268787"/>
            <a:ext cx="3966114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11/7/21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641440" y="3262168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406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11/7/21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801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3199028"/>
            <a:ext cx="5967420" cy="1372971"/>
          </a:xfrm>
        </p:spPr>
        <p:txBody>
          <a:bodyPr anchor="t">
            <a:normAutofit/>
          </a:bodyPr>
          <a:lstStyle>
            <a:lvl1pPr algn="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1131" y="2272143"/>
            <a:ext cx="5803294" cy="926885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11/7/21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644924" y="3023993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83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426" y="805818"/>
            <a:ext cx="5882780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65406" y="2056800"/>
            <a:ext cx="2855547" cy="3993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679" y="2056800"/>
            <a:ext cx="2859527" cy="3993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11/7/21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891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TextBox 23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3589" y="805818"/>
            <a:ext cx="5880617" cy="10770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3589" y="2054563"/>
            <a:ext cx="2857364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62510" y="2851330"/>
            <a:ext cx="2858443" cy="3198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679" y="2054563"/>
            <a:ext cx="285952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84680" y="2851330"/>
            <a:ext cx="2859526" cy="3198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11/7/21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54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TextBox 15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11/7/21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851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11/7/21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968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83" y="1296618"/>
            <a:ext cx="2120703" cy="1889075"/>
          </a:xfrm>
        </p:spPr>
        <p:txBody>
          <a:bodyPr anchor="b">
            <a:normAutofit/>
          </a:bodyPr>
          <a:lstStyle>
            <a:lvl1pPr algn="l"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8538" y="805818"/>
            <a:ext cx="375566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2" y="3186155"/>
            <a:ext cx="2120703" cy="2386397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11/7/21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369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extBox 12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82987" y="3229"/>
            <a:ext cx="3727769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6671" y="1296618"/>
            <a:ext cx="2603212" cy="188630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4" y="3182928"/>
            <a:ext cx="2603794" cy="2386394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11/7/21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633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57" y="808057"/>
            <a:ext cx="5885350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20792" y="2049878"/>
            <a:ext cx="5723414" cy="40000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11/7/21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980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TextBox 22"/>
          <p:cNvSpPr txBox="1"/>
          <p:nvPr/>
        </p:nvSpPr>
        <p:spPr>
          <a:xfrm rot="5400000">
            <a:off x="7688343" y="480678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9317" y="805818"/>
            <a:ext cx="99488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64598" y="970410"/>
            <a:ext cx="4715441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11/7/21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0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60" y="2912532"/>
            <a:ext cx="7772939" cy="39454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8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61317" y="808057"/>
            <a:ext cx="587801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6236" y="2049878"/>
            <a:ext cx="5713092" cy="40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28294" y="5272451"/>
            <a:ext cx="2662729" cy="179188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pPr/>
              <a:t>11/7/21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58177" y="3658900"/>
            <a:ext cx="5885352" cy="183663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2136" y="164594"/>
            <a:ext cx="638312" cy="322850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8254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8366" indent="-258366" algn="l" defTabSz="685800" rtl="0" eaLnBrk="1" latinLnBrk="0" hangingPunct="1">
        <a:lnSpc>
          <a:spcPct val="120000"/>
        </a:lnSpc>
        <a:spcBef>
          <a:spcPts val="750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965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441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823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6299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75104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4028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70048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1752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>
            <a:extLst>
              <a:ext uri="{FF2B5EF4-FFF2-40B4-BE49-F238E27FC236}">
                <a16:creationId xmlns:a16="http://schemas.microsoft.com/office/drawing/2014/main" id="{B052FDD2-B625-AE41-B4B3-BA009E67A5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52600" y="1371600"/>
            <a:ext cx="6096000" cy="4191000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4400" b="1" dirty="0">
                <a:latin typeface="Cambria" panose="02040503050406030204" pitchFamily="18" charset="0"/>
              </a:rPr>
              <a:t>Galatians 1:3-4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4400" b="1" dirty="0">
                <a:latin typeface="Cambria" panose="02040503050406030204" pitchFamily="18" charset="0"/>
              </a:rPr>
              <a:t>Galatians 2:20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4400" b="1" dirty="0">
                <a:latin typeface="Cambria" panose="02040503050406030204" pitchFamily="18" charset="0"/>
              </a:rPr>
              <a:t>Ephesians 5:25-27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4400" b="1" dirty="0">
                <a:latin typeface="Cambria" panose="02040503050406030204" pitchFamily="18" charset="0"/>
              </a:rPr>
              <a:t>1 Timothy 2:5-6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4400" b="1" dirty="0">
                <a:latin typeface="Cambria" panose="02040503050406030204" pitchFamily="18" charset="0"/>
              </a:rPr>
              <a:t>Titus 2:11-14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334E3A0D-79D1-944A-9E60-332EBBCD15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1219200"/>
          </a:xfrm>
          <a:solidFill>
            <a:schemeClr val="accent3">
              <a:lumMod val="50000"/>
              <a:alpha val="77000"/>
            </a:schemeClr>
          </a:solidFill>
          <a:ln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altLang="en-US" sz="6400" b="1" dirty="0">
                <a:latin typeface="Cambria" panose="02040503050406030204" pitchFamily="18" charset="0"/>
                <a:cs typeface="Calibri" panose="020F0502020204030204" pitchFamily="34" charset="0"/>
              </a:rPr>
              <a:t>“He Gave Himself”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0123270-4CFF-0346-8D75-DB22BA94A7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3000" y="1981200"/>
            <a:ext cx="7086600" cy="4648200"/>
          </a:xfrm>
        </p:spPr>
        <p:txBody>
          <a:bodyPr>
            <a:normAutofit fontScale="85000" lnSpcReduction="20000"/>
          </a:bodyPr>
          <a:lstStyle/>
          <a:p>
            <a:pPr marL="523875" indent="-523875">
              <a:buFont typeface="Wingdings" pitchFamily="2" charset="2"/>
              <a:buNone/>
            </a:pPr>
            <a:r>
              <a:rPr lang="en-US" altLang="en-US" sz="4000" b="1" dirty="0">
                <a:latin typeface="Cambria" panose="02040503050406030204" pitchFamily="18" charset="0"/>
              </a:rPr>
              <a:t>I.  What Was Involved in This?</a:t>
            </a:r>
          </a:p>
          <a:p>
            <a:pPr marL="984250" lvl="1" indent="-527050">
              <a:spcBef>
                <a:spcPts val="1320"/>
              </a:spcBef>
              <a:buClr>
                <a:schemeClr val="tx1"/>
              </a:buClr>
              <a:buSzPct val="100000"/>
              <a:buFontTx/>
              <a:buAutoNum type="alphaUcPeriod"/>
            </a:pPr>
            <a:r>
              <a:rPr lang="en-US" altLang="en-US" sz="3500" b="1" dirty="0">
                <a:latin typeface="Cambria" panose="02040503050406030204" pitchFamily="18" charset="0"/>
              </a:rPr>
              <a:t>He gave up joys and glory of heaven (Matt. 26:53; 18:10; Ps. 91:11-12).</a:t>
            </a:r>
          </a:p>
          <a:p>
            <a:pPr marL="984250" lvl="1" indent="-527050">
              <a:spcBef>
                <a:spcPts val="1320"/>
              </a:spcBef>
              <a:buClr>
                <a:schemeClr val="tx1"/>
              </a:buClr>
              <a:buSzPct val="100000"/>
              <a:buFontTx/>
              <a:buAutoNum type="alphaUcPeriod"/>
            </a:pPr>
            <a:r>
              <a:rPr lang="en-US" altLang="en-US" sz="3500" b="1" dirty="0">
                <a:latin typeface="Cambria" panose="02040503050406030204" pitchFamily="18" charset="0"/>
              </a:rPr>
              <a:t>He gave up honor that He deserved (John 1:11).</a:t>
            </a:r>
          </a:p>
          <a:p>
            <a:pPr marL="984250" lvl="1" indent="-527050">
              <a:spcBef>
                <a:spcPts val="1320"/>
              </a:spcBef>
              <a:buClr>
                <a:schemeClr val="tx1"/>
              </a:buClr>
              <a:buSzPct val="100000"/>
              <a:buFontTx/>
              <a:buAutoNum type="alphaUcPeriod"/>
            </a:pPr>
            <a:r>
              <a:rPr lang="en-US" altLang="en-US" sz="3500" b="1" dirty="0">
                <a:latin typeface="Cambria" panose="02040503050406030204" pitchFamily="18" charset="0"/>
              </a:rPr>
              <a:t>He gave His life (John 10:11-15;  1 John 3:16).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505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>
            <a:extLst>
              <a:ext uri="{FF2B5EF4-FFF2-40B4-BE49-F238E27FC236}">
                <a16:creationId xmlns:a16="http://schemas.microsoft.com/office/drawing/2014/main" id="{80123270-4CFF-0346-8D75-DB22BA94A7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3000" y="1981200"/>
            <a:ext cx="7239000" cy="4648200"/>
          </a:xfrm>
        </p:spPr>
        <p:txBody>
          <a:bodyPr>
            <a:normAutofit lnSpcReduction="10000"/>
          </a:bodyPr>
          <a:lstStyle/>
          <a:p>
            <a:pPr marL="523875" indent="-523875">
              <a:buFont typeface="Wingdings" pitchFamily="2" charset="2"/>
              <a:buNone/>
            </a:pPr>
            <a:r>
              <a:rPr lang="en-US" altLang="en-US" sz="4000" b="1" dirty="0">
                <a:latin typeface="Cambria" panose="02040503050406030204" pitchFamily="18" charset="0"/>
              </a:rPr>
              <a:t>II.  Are We Giving Ourselves?</a:t>
            </a:r>
          </a:p>
          <a:p>
            <a:pPr marL="984250" lvl="1" indent="-527050">
              <a:spcBef>
                <a:spcPts val="1320"/>
              </a:spcBef>
              <a:buClr>
                <a:schemeClr val="tx1"/>
              </a:buClr>
              <a:buSzPct val="100000"/>
              <a:buFontTx/>
              <a:buAutoNum type="alphaUcPeriod"/>
            </a:pPr>
            <a:r>
              <a:rPr lang="en-US" altLang="en-US" sz="3000" b="1" dirty="0">
                <a:latin typeface="Cambria" panose="02040503050406030204" pitchFamily="18" charset="0"/>
              </a:rPr>
              <a:t>To Our Families? (Eph. 5:25; Titus 2:4).</a:t>
            </a:r>
          </a:p>
          <a:p>
            <a:pPr marL="984250" lvl="1" indent="-527050">
              <a:spcBef>
                <a:spcPts val="1320"/>
              </a:spcBef>
              <a:buClr>
                <a:schemeClr val="tx1"/>
              </a:buClr>
              <a:buSzPct val="100000"/>
              <a:buFontTx/>
              <a:buAutoNum type="alphaUcPeriod"/>
            </a:pPr>
            <a:r>
              <a:rPr lang="en-US" altLang="en-US" sz="3000" b="1" dirty="0">
                <a:latin typeface="Cambria" panose="02040503050406030204" pitchFamily="18" charset="0"/>
              </a:rPr>
              <a:t>To Our Brothers and Sisters in Christ? (2 Cor 8:1-5;  1 Cor 16:15).</a:t>
            </a:r>
          </a:p>
          <a:p>
            <a:pPr marL="984250" lvl="1" indent="-527050">
              <a:spcBef>
                <a:spcPts val="1320"/>
              </a:spcBef>
              <a:buClr>
                <a:schemeClr val="tx1"/>
              </a:buClr>
              <a:buSzPct val="100000"/>
              <a:buFontTx/>
              <a:buAutoNum type="alphaUcPeriod"/>
            </a:pPr>
            <a:r>
              <a:rPr lang="en-US" altLang="en-US" sz="3000" b="1" dirty="0">
                <a:latin typeface="Cambria" panose="02040503050406030204" pitchFamily="18" charset="0"/>
              </a:rPr>
              <a:t>To Our Lord? (Matt. 16:24</a:t>
            </a:r>
            <a:r>
              <a:rPr lang="en-US" altLang="en-US" sz="3000" b="1">
                <a:latin typeface="Cambria" panose="02040503050406030204" pitchFamily="18" charset="0"/>
              </a:rPr>
              <a:t>; Gal. </a:t>
            </a:r>
            <a:r>
              <a:rPr lang="en-US" altLang="en-US" sz="3000" b="1" dirty="0">
                <a:latin typeface="Cambria" panose="02040503050406030204" pitchFamily="18" charset="0"/>
              </a:rPr>
              <a:t>2:20).</a:t>
            </a:r>
          </a:p>
          <a:p>
            <a:pPr marL="984250" lvl="1" indent="-527050">
              <a:buFontTx/>
              <a:buAutoNum type="alphaUcPeriod"/>
            </a:pPr>
            <a:endParaRPr lang="en-US" altLang="en-US" sz="3000" b="1" dirty="0">
              <a:latin typeface="Cambria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6FA794-A828-BF4D-983D-F92FE5D950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1219200"/>
          </a:xfrm>
          <a:solidFill>
            <a:schemeClr val="accent3">
              <a:lumMod val="50000"/>
              <a:alpha val="77000"/>
            </a:schemeClr>
          </a:solidFill>
          <a:ln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altLang="en-US" sz="6400" b="1" dirty="0">
                <a:latin typeface="Cambria" panose="02040503050406030204" pitchFamily="18" charset="0"/>
                <a:cs typeface="Calibri" panose="020F0502020204030204" pitchFamily="34" charset="0"/>
              </a:rPr>
              <a:t>“He Gave Himself”</a:t>
            </a:r>
          </a:p>
        </p:txBody>
      </p:sp>
    </p:spTree>
    <p:extLst>
      <p:ext uri="{BB962C8B-B14F-4D97-AF65-F5344CB8AC3E}">
        <p14:creationId xmlns:p14="http://schemas.microsoft.com/office/powerpoint/2010/main" val="110618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04A1B36B-D395-AF48-AF5D-B40B04DE7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185737"/>
            <a:ext cx="67056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w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SzPct val="95000"/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Cambria" panose="02040503050406030204" pitchFamily="18" charset="0"/>
              </a:rPr>
              <a:t>Broad Appeal (1 Tim. 2:6)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Cambria" panose="02040503050406030204" pitchFamily="18" charset="0"/>
              </a:rPr>
              <a:t>Specific Appeal (Titus 2:14; Eph. 5:25)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Cambria" panose="02040503050406030204" pitchFamily="18" charset="0"/>
              </a:rPr>
              <a:t>Personal Appeal (Gal. 2:20)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Cambria" panose="02040503050406030204" pitchFamily="18" charset="0"/>
              </a:rPr>
              <a:t>The Reason for the Gift (Gal. 1:3-4)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AE593F0-C88B-4C45-BC97-9BA8AABC25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1219200"/>
          </a:xfrm>
          <a:solidFill>
            <a:schemeClr val="accent3">
              <a:lumMod val="50000"/>
              <a:alpha val="77000"/>
            </a:schemeClr>
          </a:solidFill>
          <a:ln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altLang="en-US" sz="6400" b="1" dirty="0">
                <a:latin typeface="Cambria" panose="02040503050406030204" pitchFamily="18" charset="0"/>
                <a:cs typeface="Calibri" panose="020F0502020204030204" pitchFamily="34" charset="0"/>
              </a:rPr>
              <a:t>“He Gave Himself”</a:t>
            </a:r>
          </a:p>
        </p:txBody>
      </p:sp>
    </p:spTree>
    <p:extLst>
      <p:ext uri="{BB962C8B-B14F-4D97-AF65-F5344CB8AC3E}">
        <p14:creationId xmlns:p14="http://schemas.microsoft.com/office/powerpoint/2010/main" val="94082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2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{67F78665-E089-6347-804B-0717CD009451}tf16401378</Template>
  <TotalTime>111</TotalTime>
  <Words>160</Words>
  <Application>Microsoft Macintosh PowerPoint</Application>
  <PresentationFormat>On-screen Show 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Cambria</vt:lpstr>
      <vt:lpstr>MS Shell Dlg 2</vt:lpstr>
      <vt:lpstr>Wingdings</vt:lpstr>
      <vt:lpstr>Wingdings 3</vt:lpstr>
      <vt:lpstr>Madison</vt:lpstr>
      <vt:lpstr>PowerPoint Presentation</vt:lpstr>
      <vt:lpstr>“He Gave Himself”</vt:lpstr>
      <vt:lpstr>“He Gave Himself”</vt:lpstr>
      <vt:lpstr>“He Gave Himself”</vt:lpstr>
    </vt:vector>
  </TitlesOfParts>
  <Company>Outreach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Chad Gray</dc:creator>
  <cp:lastModifiedBy>Kyle Pope</cp:lastModifiedBy>
  <cp:revision>17</cp:revision>
  <cp:lastPrinted>2009-04-22T19:24:48Z</cp:lastPrinted>
  <dcterms:created xsi:type="dcterms:W3CDTF">2002-07-01T16:50:53Z</dcterms:created>
  <dcterms:modified xsi:type="dcterms:W3CDTF">2021-11-07T23:56:14Z</dcterms:modified>
</cp:coreProperties>
</file>