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3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08"/>
    <p:restoredTop sz="94697"/>
  </p:normalViewPr>
  <p:slideViewPr>
    <p:cSldViewPr snapToGrid="0" snapToObjects="1">
      <p:cViewPr varScale="1">
        <p:scale>
          <a:sx n="80" d="100"/>
          <a:sy n="80" d="100"/>
        </p:scale>
        <p:origin x="16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8E770-44AE-47D5-B4B1-71BEC9A9D7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936" y="663960"/>
            <a:ext cx="7092037" cy="359411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CA91C7-81A9-46F3-B0F4-D9AB880851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936" y="4667582"/>
            <a:ext cx="7092037" cy="11973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A648C8-9681-4994-B52A-1A8BC79127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0936" y="6102694"/>
            <a:ext cx="2057400" cy="365125"/>
          </a:xfrm>
          <a:prstGeom prst="rect">
            <a:avLst/>
          </a:prstGeom>
        </p:spPr>
        <p:txBody>
          <a:bodyPr/>
          <a:lstStyle/>
          <a:p>
            <a:fld id="{AE3425CA-4B9D-4420-BB9E-C250DB30E421}" type="datetime1">
              <a:rPr lang="en-US" smtClean="0"/>
              <a:t>9/27/21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7F203-CB10-488B-82DC-9D0571A5E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6411345" y="2473261"/>
            <a:ext cx="41148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B2E9B-C8B7-4716-9D05-265A04246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1660" y="5878516"/>
            <a:ext cx="714172" cy="420381"/>
          </a:xfrm>
          <a:prstGeom prst="rect">
            <a:avLst/>
          </a:prstGeom>
        </p:spPr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650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42B9A-9384-46B2-8B4F-B9C2035CA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52783"/>
            <a:ext cx="711675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13CF4-CD0B-4F3C-A1CE-1BA3EFDEE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096199"/>
            <a:ext cx="7116750" cy="37473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1DE659-17B0-4F70-8F1C-93BF4DB643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0936" y="6102694"/>
            <a:ext cx="2057400" cy="365125"/>
          </a:xfrm>
          <a:prstGeom prst="rect">
            <a:avLst/>
          </a:prstGeom>
        </p:spPr>
        <p:txBody>
          <a:bodyPr/>
          <a:lstStyle/>
          <a:p>
            <a:fld id="{62751E1E-C50D-4FD4-8B1E-ECD78340D9AB}" type="datetime1">
              <a:rPr lang="en-US" smtClean="0"/>
              <a:t>9/27/21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B0750-AB4E-4FCF-9B52-BC954760B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6411345" y="2473261"/>
            <a:ext cx="41148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466B99-C716-4464-B695-623F4C5A9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1660" y="5878516"/>
            <a:ext cx="714172" cy="420381"/>
          </a:xfrm>
          <a:prstGeom prst="rect">
            <a:avLst/>
          </a:prstGeom>
        </p:spPr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419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2233A-AD59-4FB1-A1CA-AABFAE040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7" y="552783"/>
            <a:ext cx="7153821" cy="371441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656964-650B-4E87-9541-0E659DEC03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937" y="4672584"/>
            <a:ext cx="7153821" cy="11438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685800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US" sz="15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1BB50-DF4A-47B5-A3AD-18712A3AD4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0936" y="6102694"/>
            <a:ext cx="2057400" cy="365125"/>
          </a:xfrm>
          <a:prstGeom prst="rect">
            <a:avLst/>
          </a:prstGeom>
        </p:spPr>
        <p:txBody>
          <a:bodyPr/>
          <a:lstStyle/>
          <a:p>
            <a:fld id="{43C83AFB-9E54-459E-8C6D-0913AC3BA5D7}" type="datetime1">
              <a:rPr lang="en-US" smtClean="0"/>
              <a:t>9/27/21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DF59B3-D1B8-4A51-AD6E-868C5BF6F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6411345" y="2473261"/>
            <a:ext cx="41148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CA779-6272-4A15-A566-20C4E9A60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1660" y="5878516"/>
            <a:ext cx="714172" cy="420381"/>
          </a:xfrm>
          <a:prstGeom prst="rect">
            <a:avLst/>
          </a:prstGeom>
        </p:spPr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B86E8F-91EA-4626-BCA8-3B4973C7C9D6}"/>
              </a:ext>
            </a:extLst>
          </p:cNvPr>
          <p:cNvCxnSpPr>
            <a:cxnSpLocks/>
          </p:cNvCxnSpPr>
          <p:nvPr/>
        </p:nvCxnSpPr>
        <p:spPr>
          <a:xfrm>
            <a:off x="270115" y="4495800"/>
            <a:ext cx="778172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0368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52A00-5BBD-436C-BB6D-CE650FC46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7" y="552783"/>
            <a:ext cx="7262903" cy="132588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B3E2E-F3C4-4CDD-9138-86AE7A1B56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936" y="2108362"/>
            <a:ext cx="3380945" cy="3721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5CD01-B639-46B6-B53D-18FE1E39AF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74378" y="2108362"/>
            <a:ext cx="3619461" cy="3721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6E34C3-86AC-48F9-92A4-F17BFAF9EF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0936" y="6102694"/>
            <a:ext cx="2057400" cy="365125"/>
          </a:xfrm>
          <a:prstGeom prst="rect">
            <a:avLst/>
          </a:prstGeom>
        </p:spPr>
        <p:txBody>
          <a:bodyPr/>
          <a:lstStyle/>
          <a:p>
            <a:fld id="{F10144B6-0CA7-46BA-A00B-1E68E5C3ED0C}" type="datetime1">
              <a:rPr lang="en-US" smtClean="0"/>
              <a:t>9/27/21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5D6A29-C51F-4654-82AD-04056FA6C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6411345" y="2473261"/>
            <a:ext cx="41148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21EEB6-57E6-40E7-9702-1D5999B50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1660" y="5878516"/>
            <a:ext cx="714172" cy="420381"/>
          </a:xfrm>
          <a:prstGeom prst="rect">
            <a:avLst/>
          </a:prstGeom>
        </p:spPr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929C81A-4806-44FF-99D8-13A65B2D066F}"/>
              </a:ext>
            </a:extLst>
          </p:cNvPr>
          <p:cNvCxnSpPr>
            <a:cxnSpLocks/>
          </p:cNvCxnSpPr>
          <p:nvPr/>
        </p:nvCxnSpPr>
        <p:spPr>
          <a:xfrm>
            <a:off x="281642" y="2004012"/>
            <a:ext cx="778172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08DDCF9-5353-4B5F-8565-8C27F795A4BF}"/>
              </a:ext>
            </a:extLst>
          </p:cNvPr>
          <p:cNvCxnSpPr>
            <a:cxnSpLocks/>
          </p:cNvCxnSpPr>
          <p:nvPr/>
        </p:nvCxnSpPr>
        <p:spPr>
          <a:xfrm>
            <a:off x="4172507" y="2004013"/>
            <a:ext cx="0" cy="404869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7360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0D1A9-BF08-4C6D-805E-244B234EE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57785"/>
            <a:ext cx="7079678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20C1D8-0907-4FDB-BFAD-36E14AF98D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937" y="2114186"/>
            <a:ext cx="3329165" cy="69376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 defTabSz="685800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6A4441-5FC3-4F86-8ADE-ED90424DB9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937" y="2900452"/>
            <a:ext cx="3329165" cy="30285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CEB34D-DB36-47E0-AE2C-FBEBA27207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46318" y="2114186"/>
            <a:ext cx="3364296" cy="69376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 defTabSz="685800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056219-D498-410D-8F2C-03045AE48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46317" y="2900452"/>
            <a:ext cx="3364298" cy="30285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8DC9AD-F6B8-44D0-8169-84553C1F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0936" y="6102694"/>
            <a:ext cx="2057400" cy="365125"/>
          </a:xfrm>
          <a:prstGeom prst="rect">
            <a:avLst/>
          </a:prstGeom>
        </p:spPr>
        <p:txBody>
          <a:bodyPr/>
          <a:lstStyle/>
          <a:p>
            <a:fld id="{0051F549-537C-41EC-B9CC-5B6A9AC2A6A7}" type="datetime1">
              <a:rPr lang="en-US" smtClean="0"/>
              <a:t>9/27/21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9985ED-7382-4F00-845D-4F27841B5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6411345" y="2473261"/>
            <a:ext cx="41148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A2CC25-9EC7-4706-9BD4-5E20C4B33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1660" y="5878516"/>
            <a:ext cx="714172" cy="420381"/>
          </a:xfrm>
          <a:prstGeom prst="rect">
            <a:avLst/>
          </a:prstGeom>
        </p:spPr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DBC7D26-1B30-46B8-8221-09886FA3D030}"/>
              </a:ext>
            </a:extLst>
          </p:cNvPr>
          <p:cNvCxnSpPr>
            <a:cxnSpLocks/>
          </p:cNvCxnSpPr>
          <p:nvPr/>
        </p:nvCxnSpPr>
        <p:spPr>
          <a:xfrm>
            <a:off x="281642" y="2004012"/>
            <a:ext cx="778172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4186A75-E140-4995-A8BB-89B5ACE678D2}"/>
              </a:ext>
            </a:extLst>
          </p:cNvPr>
          <p:cNvCxnSpPr>
            <a:cxnSpLocks/>
          </p:cNvCxnSpPr>
          <p:nvPr/>
        </p:nvCxnSpPr>
        <p:spPr>
          <a:xfrm>
            <a:off x="4172507" y="2004013"/>
            <a:ext cx="0" cy="404869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7117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221C2-B85F-435F-8DF3-C714A5472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52783"/>
            <a:ext cx="711675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99FE38-24D5-4D5F-A92E-E4F8B23FB7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0936" y="6102694"/>
            <a:ext cx="2057400" cy="365125"/>
          </a:xfrm>
          <a:prstGeom prst="rect">
            <a:avLst/>
          </a:prstGeom>
        </p:spPr>
        <p:txBody>
          <a:bodyPr/>
          <a:lstStyle/>
          <a:p>
            <a:fld id="{952F8D56-3D0E-48B8-8218-1F3A06A96C62}" type="datetime1">
              <a:rPr lang="en-US" smtClean="0"/>
              <a:t>9/27/21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29DF69-BE29-4038-9744-17BFC57B8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6411345" y="2473261"/>
            <a:ext cx="41148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B9496F-64EC-46E7-97F0-BCB7E79F8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1660" y="5878516"/>
            <a:ext cx="714172" cy="420381"/>
          </a:xfrm>
          <a:prstGeom prst="rect">
            <a:avLst/>
          </a:prstGeom>
        </p:spPr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04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9F19E0-8FE3-45E8-A227-D74EEF1A6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0936" y="6102694"/>
            <a:ext cx="2057400" cy="365125"/>
          </a:xfrm>
          <a:prstGeom prst="rect">
            <a:avLst/>
          </a:prstGeom>
        </p:spPr>
        <p:txBody>
          <a:bodyPr/>
          <a:lstStyle/>
          <a:p>
            <a:fld id="{E8EC309E-27D4-401F-A74A-DEA16C7B51DC}" type="datetime1">
              <a:rPr lang="en-US" smtClean="0"/>
              <a:t>9/27/21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FB1926-56F3-40BC-A03F-62B969419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6411345" y="2473261"/>
            <a:ext cx="41148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FFE2B6-07A4-4AA0-9BCE-204E13DA4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1660" y="5878516"/>
            <a:ext cx="714172" cy="420381"/>
          </a:xfrm>
          <a:prstGeom prst="rect">
            <a:avLst/>
          </a:prstGeom>
        </p:spPr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113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6266A-CB24-44C5-B2E8-011420844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7" y="549284"/>
            <a:ext cx="3452972" cy="2572489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9DBD1-7133-47A5-A771-2CEA18533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3097" y="549283"/>
            <a:ext cx="3341638" cy="531970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6A729F-B24D-424E-B067-003B0601F2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7" y="3296499"/>
            <a:ext cx="3452972" cy="25724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15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FA7323-5497-426C-9DD9-3CF69E88EC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0936" y="6102694"/>
            <a:ext cx="2057400" cy="365125"/>
          </a:xfrm>
          <a:prstGeom prst="rect">
            <a:avLst/>
          </a:prstGeom>
        </p:spPr>
        <p:txBody>
          <a:bodyPr/>
          <a:lstStyle/>
          <a:p>
            <a:fld id="{6DEA2B81-2BC3-42D7-B67D-05C685AA80AD}" type="datetime1">
              <a:rPr lang="en-US" smtClean="0"/>
              <a:t>9/27/21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FD7667-4D25-40AF-9D6D-FCB2C21E8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6411345" y="2473261"/>
            <a:ext cx="41148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650918-EDF8-47A5-BEA8-AC9A7A153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1660" y="5878516"/>
            <a:ext cx="714172" cy="420381"/>
          </a:xfrm>
          <a:prstGeom prst="rect">
            <a:avLst/>
          </a:prstGeom>
        </p:spPr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87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C5D2B-FAFB-4BC9-A917-610FDCD0B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7" y="552782"/>
            <a:ext cx="3456432" cy="2569464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3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26A694-5302-42BE-8A7A-6007C10F8F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69464" y="552783"/>
            <a:ext cx="3497580" cy="53082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E4481C-81D6-4329-8203-70B3FCC3F8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7" y="3300984"/>
            <a:ext cx="3456432" cy="25694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15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AD6C12-26C4-4DF7-B013-56D0849AC7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0936" y="6102694"/>
            <a:ext cx="2057400" cy="365125"/>
          </a:xfrm>
          <a:prstGeom prst="rect">
            <a:avLst/>
          </a:prstGeom>
        </p:spPr>
        <p:txBody>
          <a:bodyPr/>
          <a:lstStyle/>
          <a:p>
            <a:fld id="{F0DB8F2B-E487-4905-B553-FB649F2B6F23}" type="datetime1">
              <a:rPr lang="en-US" smtClean="0"/>
              <a:t>9/27/21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E2F307-FB97-40EC-8517-E6F351B3D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6411345" y="2473261"/>
            <a:ext cx="41148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1B397-305A-42B7-A763-829634B93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1660" y="5878516"/>
            <a:ext cx="714172" cy="420381"/>
          </a:xfrm>
          <a:prstGeom prst="rect">
            <a:avLst/>
          </a:prstGeom>
        </p:spPr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77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3C3B3-C67F-4C48-A663-EF010429E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52783"/>
            <a:ext cx="711675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4C4B3F-B3CB-4CF0-AEC8-1893A6A27E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30936" y="2096199"/>
            <a:ext cx="7116750" cy="374738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46D005-2B71-4325-A646-A2278C3A2E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0936" y="6102694"/>
            <a:ext cx="2057400" cy="365125"/>
          </a:xfrm>
          <a:prstGeom prst="rect">
            <a:avLst/>
          </a:prstGeom>
        </p:spPr>
        <p:txBody>
          <a:bodyPr/>
          <a:lstStyle/>
          <a:p>
            <a:fld id="{6A14B861-3779-4E37-8DF0-E9EB3EA96210}" type="datetime1">
              <a:rPr lang="en-US" smtClean="0"/>
              <a:t>9/27/21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56B01-AE16-42EF-B970-5CAF0C891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6411345" y="2473261"/>
            <a:ext cx="41148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F9BE2-24F4-4F83-8E64-4307C979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1660" y="5878516"/>
            <a:ext cx="714172" cy="420381"/>
          </a:xfrm>
          <a:prstGeom prst="rect">
            <a:avLst/>
          </a:prstGeom>
        </p:spPr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135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601120-856A-4F01-B7C1-D87A1E5F81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905743" y="552782"/>
            <a:ext cx="1965668" cy="529472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D62358-C84C-4947-B826-FF738422EA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1" y="552782"/>
            <a:ext cx="5102366" cy="529472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971139-AA1A-46DB-B793-17FB8E6E8A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0936" y="6102694"/>
            <a:ext cx="2057400" cy="365125"/>
          </a:xfrm>
          <a:prstGeom prst="rect">
            <a:avLst/>
          </a:prstGeom>
        </p:spPr>
        <p:txBody>
          <a:bodyPr/>
          <a:lstStyle/>
          <a:p>
            <a:fld id="{53E38388-E864-4553-9937-AE9FC5E50CFC}" type="datetime1">
              <a:rPr lang="en-US" smtClean="0"/>
              <a:t>9/27/21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2E06F6-0FE2-40FB-BFEE-010C22293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6411345" y="2473261"/>
            <a:ext cx="41148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BA7B1B-13A1-41BA-B924-FD11450C1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11660" y="5878516"/>
            <a:ext cx="714172" cy="420381"/>
          </a:xfrm>
          <a:prstGeom prst="rect">
            <a:avLst/>
          </a:prstGeom>
        </p:spPr>
        <p:txBody>
          <a:bodyPr/>
          <a:lstStyle/>
          <a:p>
            <a:fld id="{6586042B-6341-4E38-A80C-926D3BB8A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450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n abstract photo light">
            <a:extLst>
              <a:ext uri="{FF2B5EF4-FFF2-40B4-BE49-F238E27FC236}">
                <a16:creationId xmlns:a16="http://schemas.microsoft.com/office/drawing/2014/main" id="{C7ABA42A-0406-7E49-98A5-6FAB1B5102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25000"/>
                    </a14:imgEffect>
                    <a14:imgEffect>
                      <a14:brightnessContrast bright="-62000"/>
                    </a14:imgEffect>
                  </a14:imgLayer>
                </a14:imgProps>
              </a:ext>
            </a:extLst>
          </a:blip>
          <a:srcRect l="11022" r="-1" b="-1"/>
          <a:stretch/>
        </p:blipFill>
        <p:spPr>
          <a:xfrm>
            <a:off x="20" y="10"/>
            <a:ext cx="914169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292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22" r:id="rId6"/>
    <p:sldLayoutId id="2147483717" r:id="rId7"/>
    <p:sldLayoutId id="2147483718" r:id="rId8"/>
    <p:sldLayoutId id="2147483719" r:id="rId9"/>
    <p:sldLayoutId id="2147483721" r:id="rId10"/>
    <p:sldLayoutId id="2147483720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30000"/>
        </a:lnSpc>
        <a:spcBef>
          <a:spcPts val="7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3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1450" algn="l" defTabSz="685800" rtl="0" eaLnBrk="1" latinLnBrk="0" hangingPunct="1">
        <a:lnSpc>
          <a:spcPct val="13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indent="-171450" algn="l" defTabSz="685800" rtl="0" eaLnBrk="1" latinLnBrk="0" hangingPunct="1">
        <a:lnSpc>
          <a:spcPct val="13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171450" algn="l" defTabSz="685800" rtl="0" eaLnBrk="1" latinLnBrk="0" hangingPunct="1">
        <a:lnSpc>
          <a:spcPct val="13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BDC80A-178E-8D4B-8B0A-425D597E24C9}"/>
              </a:ext>
            </a:extLst>
          </p:cNvPr>
          <p:cNvSpPr txBox="1"/>
          <p:nvPr/>
        </p:nvSpPr>
        <p:spPr>
          <a:xfrm>
            <a:off x="1443789" y="2743200"/>
            <a:ext cx="63045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Judges 2:8-14</a:t>
            </a:r>
          </a:p>
        </p:txBody>
      </p:sp>
    </p:spTree>
    <p:extLst>
      <p:ext uri="{BB962C8B-B14F-4D97-AF65-F5344CB8AC3E}">
        <p14:creationId xmlns:p14="http://schemas.microsoft.com/office/powerpoint/2010/main" val="56154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BDC80A-178E-8D4B-8B0A-425D597E24C9}"/>
              </a:ext>
            </a:extLst>
          </p:cNvPr>
          <p:cNvSpPr txBox="1"/>
          <p:nvPr/>
        </p:nvSpPr>
        <p:spPr>
          <a:xfrm>
            <a:off x="272717" y="385010"/>
            <a:ext cx="8566484" cy="1507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Generation Who Did Not Know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CF75A5-EB55-DB43-BD6B-B73F0A40105B}"/>
              </a:ext>
            </a:extLst>
          </p:cNvPr>
          <p:cNvSpPr txBox="1"/>
          <p:nvPr/>
        </p:nvSpPr>
        <p:spPr>
          <a:xfrm>
            <a:off x="561473" y="2117560"/>
            <a:ext cx="7988968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Common Pattern in Scripture</a:t>
            </a:r>
          </a:p>
          <a:p>
            <a:pPr algn="ctr">
              <a:spcAft>
                <a:spcPts val="1200"/>
              </a:spcAft>
            </a:pPr>
            <a:r>
              <a:rPr lang="en-US" sz="3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Zealous, Faithful Generation Followed by New Generation</a:t>
            </a:r>
          </a:p>
          <a:p>
            <a:pPr algn="ctr">
              <a:spcAft>
                <a:spcPts val="1200"/>
              </a:spcAft>
            </a:pPr>
            <a:r>
              <a:rPr lang="en-US" sz="3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Don’t Remember the Battles</a:t>
            </a:r>
          </a:p>
          <a:p>
            <a:pPr algn="ctr">
              <a:spcAft>
                <a:spcPts val="1200"/>
              </a:spcAft>
            </a:pPr>
            <a:r>
              <a:rPr lang="en-US" sz="3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Don’t Recognize the Dangers</a:t>
            </a:r>
          </a:p>
          <a:p>
            <a:pPr algn="ctr">
              <a:spcAft>
                <a:spcPts val="1200"/>
              </a:spcAft>
            </a:pPr>
            <a:r>
              <a:rPr lang="en-US" sz="3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Fall to Apostasy </a:t>
            </a:r>
          </a:p>
        </p:txBody>
      </p:sp>
    </p:spTree>
    <p:extLst>
      <p:ext uri="{BB962C8B-B14F-4D97-AF65-F5344CB8AC3E}">
        <p14:creationId xmlns:p14="http://schemas.microsoft.com/office/powerpoint/2010/main" val="147384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BDC80A-178E-8D4B-8B0A-425D597E24C9}"/>
              </a:ext>
            </a:extLst>
          </p:cNvPr>
          <p:cNvSpPr txBox="1"/>
          <p:nvPr/>
        </p:nvSpPr>
        <p:spPr>
          <a:xfrm>
            <a:off x="272717" y="385010"/>
            <a:ext cx="8566484" cy="1507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Generation Who Did Not Know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CF75A5-EB55-DB43-BD6B-B73F0A40105B}"/>
              </a:ext>
            </a:extLst>
          </p:cNvPr>
          <p:cNvSpPr txBox="1"/>
          <p:nvPr/>
        </p:nvSpPr>
        <p:spPr>
          <a:xfrm>
            <a:off x="561473" y="2117560"/>
            <a:ext cx="7988968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This a Danger to Us?</a:t>
            </a:r>
          </a:p>
          <a:p>
            <a:pPr algn="ctr">
              <a:spcAft>
                <a:spcPts val="1200"/>
              </a:spcAft>
            </a:pPr>
            <a:r>
              <a:rPr lang="en-US" sz="3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Don’t Live in Bible Times</a:t>
            </a:r>
          </a:p>
          <a:p>
            <a:pPr algn="ctr">
              <a:spcAft>
                <a:spcPts val="1200"/>
              </a:spcAft>
            </a:pPr>
            <a:r>
              <a:rPr lang="en-US" sz="3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Haven’t Faced What They Did</a:t>
            </a:r>
          </a:p>
          <a:p>
            <a:pPr algn="ctr">
              <a:spcAft>
                <a:spcPts val="1200"/>
              </a:spcAft>
            </a:pPr>
            <a:r>
              <a:rPr lang="en-US" sz="3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We Know What the Lord Has Done Before Our Time? </a:t>
            </a:r>
          </a:p>
          <a:p>
            <a:pPr algn="ctr">
              <a:spcAft>
                <a:spcPts val="1200"/>
              </a:spcAft>
            </a:pPr>
            <a:r>
              <a:rPr lang="en-US" sz="3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Could We Fall to Apostasy? </a:t>
            </a:r>
          </a:p>
        </p:txBody>
      </p:sp>
    </p:spTree>
    <p:extLst>
      <p:ext uri="{BB962C8B-B14F-4D97-AF65-F5344CB8AC3E}">
        <p14:creationId xmlns:p14="http://schemas.microsoft.com/office/powerpoint/2010/main" val="260453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BDC80A-178E-8D4B-8B0A-425D597E24C9}"/>
              </a:ext>
            </a:extLst>
          </p:cNvPr>
          <p:cNvSpPr txBox="1"/>
          <p:nvPr/>
        </p:nvSpPr>
        <p:spPr>
          <a:xfrm>
            <a:off x="272717" y="385010"/>
            <a:ext cx="8566484" cy="1507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“Work Which He Had Done for Israel”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CF75A5-EB55-DB43-BD6B-B73F0A40105B}"/>
              </a:ext>
            </a:extLst>
          </p:cNvPr>
          <p:cNvSpPr txBox="1"/>
          <p:nvPr/>
        </p:nvSpPr>
        <p:spPr>
          <a:xfrm>
            <a:off x="561473" y="2117560"/>
            <a:ext cx="798896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Battles of the 1800s</a:t>
            </a:r>
          </a:p>
          <a:p>
            <a:pPr algn="ctr">
              <a:spcAft>
                <a:spcPts val="1200"/>
              </a:spcAft>
            </a:pPr>
            <a:r>
              <a:rPr lang="en-US" sz="3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Baptism (wrong subject, wrong method, wrong purpose)</a:t>
            </a:r>
          </a:p>
          <a:p>
            <a:pPr algn="ctr">
              <a:spcAft>
                <a:spcPts val="1200"/>
              </a:spcAft>
            </a:pPr>
            <a:r>
              <a:rPr lang="en-US" sz="3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Mark 16:16; Romans 6:3-6; Acts 22:16</a:t>
            </a:r>
          </a:p>
          <a:p>
            <a:pPr algn="ctr">
              <a:spcAft>
                <a:spcPts val="1200"/>
              </a:spcAft>
            </a:pPr>
            <a:r>
              <a:rPr lang="en-US" sz="3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Today (Is it necessary? Does method matter? Is unity more important?)</a:t>
            </a:r>
          </a:p>
          <a:p>
            <a:pPr algn="ctr">
              <a:spcAft>
                <a:spcPts val="1200"/>
              </a:spcAft>
            </a:pPr>
            <a:r>
              <a:rPr lang="en-US" sz="3400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 We a Generation Who Does Not Know? </a:t>
            </a:r>
          </a:p>
        </p:txBody>
      </p:sp>
    </p:spTree>
    <p:extLst>
      <p:ext uri="{BB962C8B-B14F-4D97-AF65-F5344CB8AC3E}">
        <p14:creationId xmlns:p14="http://schemas.microsoft.com/office/powerpoint/2010/main" val="413277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BDC80A-178E-8D4B-8B0A-425D597E24C9}"/>
              </a:ext>
            </a:extLst>
          </p:cNvPr>
          <p:cNvSpPr txBox="1"/>
          <p:nvPr/>
        </p:nvSpPr>
        <p:spPr>
          <a:xfrm>
            <a:off x="272717" y="385010"/>
            <a:ext cx="8566484" cy="1507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“Work Which He Had Done for Israel”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CF75A5-EB55-DB43-BD6B-B73F0A40105B}"/>
              </a:ext>
            </a:extLst>
          </p:cNvPr>
          <p:cNvSpPr txBox="1"/>
          <p:nvPr/>
        </p:nvSpPr>
        <p:spPr>
          <a:xfrm>
            <a:off x="561473" y="2117560"/>
            <a:ext cx="798896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Battles of the 1800s</a:t>
            </a:r>
          </a:p>
          <a:p>
            <a:pPr algn="ctr">
              <a:spcAft>
                <a:spcPts val="1200"/>
              </a:spcAft>
            </a:pPr>
            <a:r>
              <a:rPr lang="en-US" sz="3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Faith and Grace (Catholicism vs. Calvinism, faith only, only internal mental assent)</a:t>
            </a:r>
          </a:p>
          <a:p>
            <a:pPr algn="ctr">
              <a:spcAft>
                <a:spcPts val="1200"/>
              </a:spcAft>
            </a:pPr>
            <a:r>
              <a:rPr lang="en-US" sz="3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Titus 2:11-13; Eph. 2:10; James 2:22, 26</a:t>
            </a:r>
          </a:p>
          <a:p>
            <a:pPr algn="ctr">
              <a:spcAft>
                <a:spcPts val="1200"/>
              </a:spcAft>
            </a:pPr>
            <a:r>
              <a:rPr lang="en-US" sz="3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Today (obedience=legalism, authority denies grace, empowering grace)</a:t>
            </a:r>
          </a:p>
          <a:p>
            <a:pPr algn="ctr">
              <a:spcAft>
                <a:spcPts val="1200"/>
              </a:spcAft>
            </a:pPr>
            <a:r>
              <a:rPr lang="en-US" sz="3400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 We a Generation Who Does Not Know?</a:t>
            </a:r>
            <a:r>
              <a:rPr lang="en-US" sz="3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6053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BDC80A-178E-8D4B-8B0A-425D597E24C9}"/>
              </a:ext>
            </a:extLst>
          </p:cNvPr>
          <p:cNvSpPr txBox="1"/>
          <p:nvPr/>
        </p:nvSpPr>
        <p:spPr>
          <a:xfrm>
            <a:off x="272717" y="385010"/>
            <a:ext cx="8566484" cy="1507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“Work Which He Had Done for Israel”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CF75A5-EB55-DB43-BD6B-B73F0A40105B}"/>
              </a:ext>
            </a:extLst>
          </p:cNvPr>
          <p:cNvSpPr txBox="1"/>
          <p:nvPr/>
        </p:nvSpPr>
        <p:spPr>
          <a:xfrm>
            <a:off x="561473" y="2117560"/>
            <a:ext cx="798896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Battles of the 1800s</a:t>
            </a:r>
          </a:p>
          <a:p>
            <a:pPr algn="ctr">
              <a:spcAft>
                <a:spcPts val="1200"/>
              </a:spcAft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Holy Spirit (Calvinism and depravity, proof of election, source of faith)</a:t>
            </a:r>
          </a:p>
          <a:p>
            <a:pPr algn="ctr">
              <a:spcAft>
                <a:spcPts val="1200"/>
              </a:spcAft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Romans 10:17; 8:5; 1 Thess. 2:13</a:t>
            </a:r>
          </a:p>
          <a:p>
            <a:pPr algn="ctr">
              <a:spcAft>
                <a:spcPts val="1200"/>
              </a:spcAft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Today (direct operation, emotionalism, empowering work, strong feelings)</a:t>
            </a:r>
          </a:p>
          <a:p>
            <a:pPr algn="ctr">
              <a:spcAft>
                <a:spcPts val="1200"/>
              </a:spcAft>
            </a:pPr>
            <a:r>
              <a:rPr lang="en-US" sz="3200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 We a Generation Who Does Not Know?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5566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BDC80A-178E-8D4B-8B0A-425D597E24C9}"/>
              </a:ext>
            </a:extLst>
          </p:cNvPr>
          <p:cNvSpPr txBox="1"/>
          <p:nvPr/>
        </p:nvSpPr>
        <p:spPr>
          <a:xfrm>
            <a:off x="272717" y="385010"/>
            <a:ext cx="8566484" cy="1507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“Work Which He Had Done for Israel”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CF75A5-EB55-DB43-BD6B-B73F0A40105B}"/>
              </a:ext>
            </a:extLst>
          </p:cNvPr>
          <p:cNvSpPr txBox="1"/>
          <p:nvPr/>
        </p:nvSpPr>
        <p:spPr>
          <a:xfrm>
            <a:off x="561473" y="2117560"/>
            <a:ext cx="798896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Battles of the 1900s</a:t>
            </a:r>
          </a:p>
          <a:p>
            <a:pPr algn="ctr">
              <a:spcAft>
                <a:spcPts val="1200"/>
              </a:spcAft>
            </a:pPr>
            <a:r>
              <a:rPr lang="en-US" sz="3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Instrumental Music (act of worship not taught in New Testament)</a:t>
            </a:r>
          </a:p>
          <a:p>
            <a:pPr algn="ctr">
              <a:spcAft>
                <a:spcPts val="1200"/>
              </a:spcAft>
            </a:pPr>
            <a:r>
              <a:rPr lang="en-US" sz="3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Ephesians 5:19; Numbers 20:1-12</a:t>
            </a:r>
          </a:p>
          <a:p>
            <a:pPr algn="ctr">
              <a:spcAft>
                <a:spcPts val="1200"/>
              </a:spcAft>
            </a:pPr>
            <a:r>
              <a:rPr lang="en-US" sz="3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Today (doesn’t matter! unpopular, doesn’t draw crowds, legalism)  </a:t>
            </a:r>
          </a:p>
          <a:p>
            <a:pPr algn="ctr">
              <a:spcAft>
                <a:spcPts val="1200"/>
              </a:spcAft>
            </a:pPr>
            <a:r>
              <a:rPr lang="en-US" sz="3400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 We a Generation Who Does Not Know? </a:t>
            </a:r>
          </a:p>
        </p:txBody>
      </p:sp>
    </p:spTree>
    <p:extLst>
      <p:ext uri="{BB962C8B-B14F-4D97-AF65-F5344CB8AC3E}">
        <p14:creationId xmlns:p14="http://schemas.microsoft.com/office/powerpoint/2010/main" val="2197641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BDC80A-178E-8D4B-8B0A-425D597E24C9}"/>
              </a:ext>
            </a:extLst>
          </p:cNvPr>
          <p:cNvSpPr txBox="1"/>
          <p:nvPr/>
        </p:nvSpPr>
        <p:spPr>
          <a:xfrm>
            <a:off x="272717" y="385010"/>
            <a:ext cx="8566484" cy="1507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“Work Which He Had Done for Israel”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CF75A5-EB55-DB43-BD6B-B73F0A40105B}"/>
              </a:ext>
            </a:extLst>
          </p:cNvPr>
          <p:cNvSpPr txBox="1"/>
          <p:nvPr/>
        </p:nvSpPr>
        <p:spPr>
          <a:xfrm>
            <a:off x="561473" y="2117560"/>
            <a:ext cx="798896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Battles of the 1930s</a:t>
            </a:r>
          </a:p>
          <a:p>
            <a:pPr algn="ctr">
              <a:spcAft>
                <a:spcPts val="1200"/>
              </a:spcAft>
            </a:pPr>
            <a:r>
              <a:rPr lang="en-US" sz="3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Premillennialism (earthly kingdom, wrong view of church, Israel, second coming)</a:t>
            </a:r>
          </a:p>
          <a:p>
            <a:pPr algn="ctr">
              <a:spcAft>
                <a:spcPts val="1200"/>
              </a:spcAft>
            </a:pPr>
            <a:r>
              <a:rPr lang="en-US" sz="3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Colossians 1:13; Romans 9:6; Heb. 9:27-28</a:t>
            </a:r>
          </a:p>
          <a:p>
            <a:pPr algn="ctr">
              <a:spcAft>
                <a:spcPts val="1200"/>
              </a:spcAft>
            </a:pPr>
            <a:r>
              <a:rPr lang="en-US" sz="3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Today (</a:t>
            </a:r>
            <a:r>
              <a:rPr lang="en-US" sz="3400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Left Behind </a:t>
            </a:r>
            <a:r>
              <a:rPr lang="en-US" sz="3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books, Rapture, other extreme—AD 70 Doctrine)  </a:t>
            </a:r>
          </a:p>
          <a:p>
            <a:pPr algn="ctr">
              <a:spcAft>
                <a:spcPts val="1200"/>
              </a:spcAft>
            </a:pPr>
            <a:r>
              <a:rPr lang="en-US" sz="3400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 We a Generation Who Does Not Know? </a:t>
            </a:r>
          </a:p>
        </p:txBody>
      </p:sp>
    </p:spTree>
    <p:extLst>
      <p:ext uri="{BB962C8B-B14F-4D97-AF65-F5344CB8AC3E}">
        <p14:creationId xmlns:p14="http://schemas.microsoft.com/office/powerpoint/2010/main" val="316251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BDC80A-178E-8D4B-8B0A-425D597E24C9}"/>
              </a:ext>
            </a:extLst>
          </p:cNvPr>
          <p:cNvSpPr txBox="1"/>
          <p:nvPr/>
        </p:nvSpPr>
        <p:spPr>
          <a:xfrm>
            <a:off x="272717" y="385010"/>
            <a:ext cx="8566484" cy="1507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“Work Which He Had Done for Israel”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CF75A5-EB55-DB43-BD6B-B73F0A40105B}"/>
              </a:ext>
            </a:extLst>
          </p:cNvPr>
          <p:cNvSpPr txBox="1"/>
          <p:nvPr/>
        </p:nvSpPr>
        <p:spPr>
          <a:xfrm>
            <a:off x="561473" y="2117560"/>
            <a:ext cx="798896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Battles of the 1950-60s</a:t>
            </a:r>
          </a:p>
          <a:p>
            <a:pPr algn="ctr">
              <a:spcAft>
                <a:spcPts val="1200"/>
              </a:spcAft>
            </a:pPr>
            <a:r>
              <a:rPr lang="en-US" sz="3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Institutionalism (institutions, benevolence, social gospel, sponsoring church) </a:t>
            </a:r>
          </a:p>
          <a:p>
            <a:pPr algn="ctr">
              <a:spcAft>
                <a:spcPts val="1200"/>
              </a:spcAft>
            </a:pPr>
            <a:r>
              <a:rPr lang="en-US" sz="3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Cor. 16:1-2; 11:22, 34; Philippians 4:15-16</a:t>
            </a:r>
          </a:p>
          <a:p>
            <a:pPr algn="ctr">
              <a:spcAft>
                <a:spcPts val="1200"/>
              </a:spcAft>
            </a:pPr>
            <a:r>
              <a:rPr lang="en-US" sz="3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Today (unimportant, only about money, “church” organization, picky)  </a:t>
            </a:r>
          </a:p>
          <a:p>
            <a:pPr algn="ctr">
              <a:spcAft>
                <a:spcPts val="1200"/>
              </a:spcAft>
            </a:pPr>
            <a:r>
              <a:rPr lang="en-US" sz="3400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 We a Generation Who Does Not Know? </a:t>
            </a:r>
          </a:p>
        </p:txBody>
      </p:sp>
    </p:spTree>
    <p:extLst>
      <p:ext uri="{BB962C8B-B14F-4D97-AF65-F5344CB8AC3E}">
        <p14:creationId xmlns:p14="http://schemas.microsoft.com/office/powerpoint/2010/main" val="3168557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BDC80A-178E-8D4B-8B0A-425D597E24C9}"/>
              </a:ext>
            </a:extLst>
          </p:cNvPr>
          <p:cNvSpPr txBox="1"/>
          <p:nvPr/>
        </p:nvSpPr>
        <p:spPr>
          <a:xfrm>
            <a:off x="272717" y="385010"/>
            <a:ext cx="8566484" cy="1507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“Work Which He Had Done for Israel”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CF75A5-EB55-DB43-BD6B-B73F0A40105B}"/>
              </a:ext>
            </a:extLst>
          </p:cNvPr>
          <p:cNvSpPr txBox="1"/>
          <p:nvPr/>
        </p:nvSpPr>
        <p:spPr>
          <a:xfrm>
            <a:off x="561473" y="2117560"/>
            <a:ext cx="798896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Battles of the 1980-90s</a:t>
            </a:r>
          </a:p>
          <a:p>
            <a:pPr algn="ctr">
              <a:spcAft>
                <a:spcPts val="1200"/>
              </a:spcAft>
            </a:pPr>
            <a:r>
              <a:rPr lang="en-US" sz="3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Marriage, Divorce, Remarriage (guilty party free, many causes, baptism frees) </a:t>
            </a:r>
          </a:p>
          <a:p>
            <a:pPr algn="ctr">
              <a:spcAft>
                <a:spcPts val="1200"/>
              </a:spcAft>
            </a:pPr>
            <a:r>
              <a:rPr lang="en-US" sz="3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Matt. 5:32; 19:9; 14:4; 1 Cor. 9:21 </a:t>
            </a:r>
          </a:p>
          <a:p>
            <a:pPr algn="ctr">
              <a:spcAft>
                <a:spcPts val="1200"/>
              </a:spcAft>
            </a:pPr>
            <a:r>
              <a:rPr lang="en-US" sz="3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Today (unpopular, maybe it’s not absolute? “law keepers,” ignore grace, cruel)  </a:t>
            </a:r>
          </a:p>
          <a:p>
            <a:pPr algn="ctr">
              <a:spcAft>
                <a:spcPts val="1200"/>
              </a:spcAft>
            </a:pPr>
            <a:r>
              <a:rPr lang="en-US" sz="3400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 We a Generation Who Does Not Know? </a:t>
            </a:r>
          </a:p>
        </p:txBody>
      </p:sp>
    </p:spTree>
    <p:extLst>
      <p:ext uri="{BB962C8B-B14F-4D97-AF65-F5344CB8AC3E}">
        <p14:creationId xmlns:p14="http://schemas.microsoft.com/office/powerpoint/2010/main" val="2962249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BDC80A-178E-8D4B-8B0A-425D597E24C9}"/>
              </a:ext>
            </a:extLst>
          </p:cNvPr>
          <p:cNvSpPr txBox="1"/>
          <p:nvPr/>
        </p:nvSpPr>
        <p:spPr>
          <a:xfrm>
            <a:off x="1203158" y="2743200"/>
            <a:ext cx="68499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Nehemiah 8:4-12</a:t>
            </a:r>
          </a:p>
        </p:txBody>
      </p:sp>
    </p:spTree>
    <p:extLst>
      <p:ext uri="{BB962C8B-B14F-4D97-AF65-F5344CB8AC3E}">
        <p14:creationId xmlns:p14="http://schemas.microsoft.com/office/powerpoint/2010/main" val="55733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MimeoVTI">
  <a:themeElements>
    <a:clrScheme name="AnalogousFromDarkSeedLeftStep">
      <a:dk1>
        <a:srgbClr val="000000"/>
      </a:dk1>
      <a:lt1>
        <a:srgbClr val="FFFFFF"/>
      </a:lt1>
      <a:dk2>
        <a:srgbClr val="311B26"/>
      </a:dk2>
      <a:lt2>
        <a:srgbClr val="F0F3F3"/>
      </a:lt2>
      <a:accent1>
        <a:srgbClr val="C34D55"/>
      </a:accent1>
      <a:accent2>
        <a:srgbClr val="B13B74"/>
      </a:accent2>
      <a:accent3>
        <a:srgbClr val="C34DB8"/>
      </a:accent3>
      <a:accent4>
        <a:srgbClr val="8B3BB1"/>
      </a:accent4>
      <a:accent5>
        <a:srgbClr val="6C4DC3"/>
      </a:accent5>
      <a:accent6>
        <a:srgbClr val="3B4DB1"/>
      </a:accent6>
      <a:hlink>
        <a:srgbClr val="8453C5"/>
      </a:hlink>
      <a:folHlink>
        <a:srgbClr val="7F7F7F"/>
      </a:folHlink>
    </a:clrScheme>
    <a:fontScheme name="Custom 3">
      <a:majorFont>
        <a:latin typeface="Elephant"/>
        <a:ea typeface=""/>
        <a:cs typeface=""/>
      </a:majorFont>
      <a:minorFont>
        <a:latin typeface="Univers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meoVTI" id="{63E3BFD8-7F9C-46D1-A4F3-04054403C108}" vid="{C505C190-EE38-45FD-8294-6454536D04B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495</Words>
  <Application>Microsoft Macintosh PowerPoint</Application>
  <PresentationFormat>On-screen Show (4:3)</PresentationFormat>
  <Paragraphs>56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Elephant</vt:lpstr>
      <vt:lpstr>Univers Condensed</vt:lpstr>
      <vt:lpstr>MimeoVTI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Kyle Pope</dc:creator>
  <cp:lastModifiedBy>Kyle Pope</cp:lastModifiedBy>
  <cp:revision>12</cp:revision>
  <dcterms:created xsi:type="dcterms:W3CDTF">2021-09-24T03:38:17Z</dcterms:created>
  <dcterms:modified xsi:type="dcterms:W3CDTF">2021-09-28T02:58:42Z</dcterms:modified>
</cp:coreProperties>
</file>