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6" r:id="rId3"/>
    <p:sldId id="258" r:id="rId4"/>
    <p:sldId id="260" r:id="rId5"/>
    <p:sldId id="261" r:id="rId6"/>
    <p:sldId id="259" r:id="rId7"/>
    <p:sldId id="267" r:id="rId8"/>
    <p:sldId id="262" r:id="rId9"/>
    <p:sldId id="263" r:id="rId10"/>
    <p:sldId id="265" r:id="rId11"/>
    <p:sldId id="264" r:id="rId12"/>
    <p:sldId id="266" r:id="rId13"/>
    <p:sldId id="268" r:id="rId14"/>
    <p:sldId id="269" r:id="rId15"/>
    <p:sldId id="270" r:id="rId16"/>
    <p:sldId id="271" r:id="rId17"/>
    <p:sldId id="272" r:id="rId18"/>
    <p:sldId id="276" r:id="rId19"/>
    <p:sldId id="277" r:id="rId20"/>
    <p:sldId id="275" r:id="rId21"/>
    <p:sldId id="273" r:id="rId22"/>
    <p:sldId id="278" r:id="rId23"/>
    <p:sldId id="279"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94697"/>
  </p:normalViewPr>
  <p:slideViewPr>
    <p:cSldViewPr snapToGrid="0" snapToObjects="1">
      <p:cViewPr varScale="1">
        <p:scale>
          <a:sx n="80" d="100"/>
          <a:sy n="80" d="100"/>
        </p:scale>
        <p:origin x="1496"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888E174-3374-A647-B225-A94F7CDC0821}" type="datetimeFigureOut">
              <a:rPr lang="en-US" smtClean="0"/>
              <a:pPr/>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9470E9-7A6D-DE42-B6A5-F9759F60E7CA}" type="slidenum">
              <a:rPr lang="en-US" smtClean="0"/>
              <a:pPr/>
              <a:t>‹#›</a:t>
            </a:fld>
            <a:endParaRPr lang="en-US"/>
          </a:p>
        </p:txBody>
      </p:sp>
    </p:spTree>
    <p:extLst>
      <p:ext uri="{BB962C8B-B14F-4D97-AF65-F5344CB8AC3E}">
        <p14:creationId xmlns:p14="http://schemas.microsoft.com/office/powerpoint/2010/main" val="1677568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88E174-3374-A647-B225-A94F7CDC0821}" type="datetimeFigureOut">
              <a:rPr lang="en-US" smtClean="0"/>
              <a:pPr/>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9470E9-7A6D-DE42-B6A5-F9759F60E7CA}" type="slidenum">
              <a:rPr lang="en-US" smtClean="0"/>
              <a:pPr/>
              <a:t>‹#›</a:t>
            </a:fld>
            <a:endParaRPr lang="en-US"/>
          </a:p>
        </p:txBody>
      </p:sp>
    </p:spTree>
    <p:extLst>
      <p:ext uri="{BB962C8B-B14F-4D97-AF65-F5344CB8AC3E}">
        <p14:creationId xmlns:p14="http://schemas.microsoft.com/office/powerpoint/2010/main" val="3949883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88E174-3374-A647-B225-A94F7CDC0821}" type="datetimeFigureOut">
              <a:rPr lang="en-US" smtClean="0"/>
              <a:pPr/>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9470E9-7A6D-DE42-B6A5-F9759F60E7CA}" type="slidenum">
              <a:rPr lang="en-US" smtClean="0"/>
              <a:pPr/>
              <a:t>‹#›</a:t>
            </a:fld>
            <a:endParaRPr lang="en-US"/>
          </a:p>
        </p:txBody>
      </p:sp>
    </p:spTree>
    <p:extLst>
      <p:ext uri="{BB962C8B-B14F-4D97-AF65-F5344CB8AC3E}">
        <p14:creationId xmlns:p14="http://schemas.microsoft.com/office/powerpoint/2010/main" val="2847833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88E174-3374-A647-B225-A94F7CDC0821}" type="datetimeFigureOut">
              <a:rPr lang="en-US" smtClean="0"/>
              <a:pPr/>
              <a:t>8/24/21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9470E9-7A6D-DE42-B6A5-F9759F60E7CA}" type="slidenum">
              <a:rPr lang="en-US" smtClean="0"/>
              <a:pPr/>
              <a:t>‹#›</a:t>
            </a:fld>
            <a:endParaRPr lang="en-US"/>
          </a:p>
        </p:txBody>
      </p:sp>
    </p:spTree>
    <p:extLst>
      <p:ext uri="{BB962C8B-B14F-4D97-AF65-F5344CB8AC3E}">
        <p14:creationId xmlns:p14="http://schemas.microsoft.com/office/powerpoint/2010/main" val="560874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88E174-3374-A647-B225-A94F7CDC0821}" type="datetimeFigureOut">
              <a:rPr lang="en-US" smtClean="0"/>
              <a:pPr/>
              <a:t>8/24/21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9470E9-7A6D-DE42-B6A5-F9759F60E7CA}" type="slidenum">
              <a:rPr lang="en-US" smtClean="0"/>
              <a:pPr/>
              <a:t>‹#›</a:t>
            </a:fld>
            <a:endParaRPr lang="en-US"/>
          </a:p>
        </p:txBody>
      </p:sp>
    </p:spTree>
    <p:extLst>
      <p:ext uri="{BB962C8B-B14F-4D97-AF65-F5344CB8AC3E}">
        <p14:creationId xmlns:p14="http://schemas.microsoft.com/office/powerpoint/2010/main" val="1644370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88E174-3374-A647-B225-A94F7CDC0821}" type="datetimeFigureOut">
              <a:rPr lang="en-US" smtClean="0"/>
              <a:pPr/>
              <a:t>8/24/21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9470E9-7A6D-DE42-B6A5-F9759F60E7CA}" type="slidenum">
              <a:rPr lang="en-US" smtClean="0"/>
              <a:pPr/>
              <a:t>‹#›</a:t>
            </a:fld>
            <a:endParaRPr lang="en-US"/>
          </a:p>
        </p:txBody>
      </p:sp>
    </p:spTree>
    <p:extLst>
      <p:ext uri="{BB962C8B-B14F-4D97-AF65-F5344CB8AC3E}">
        <p14:creationId xmlns:p14="http://schemas.microsoft.com/office/powerpoint/2010/main" val="1605565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88E174-3374-A647-B225-A94F7CDC0821}" type="datetimeFigureOut">
              <a:rPr lang="en-US" smtClean="0"/>
              <a:pPr/>
              <a:t>8/24/21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9470E9-7A6D-DE42-B6A5-F9759F60E7CA}" type="slidenum">
              <a:rPr lang="en-US" smtClean="0"/>
              <a:pPr/>
              <a:t>‹#›</a:t>
            </a:fld>
            <a:endParaRPr lang="en-US"/>
          </a:p>
        </p:txBody>
      </p:sp>
    </p:spTree>
    <p:extLst>
      <p:ext uri="{BB962C8B-B14F-4D97-AF65-F5344CB8AC3E}">
        <p14:creationId xmlns:p14="http://schemas.microsoft.com/office/powerpoint/2010/main" val="821518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88E174-3374-A647-B225-A94F7CDC0821}" type="datetimeFigureOut">
              <a:rPr lang="en-US" smtClean="0"/>
              <a:pPr/>
              <a:t>8/24/21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9470E9-7A6D-DE42-B6A5-F9759F60E7CA}" type="slidenum">
              <a:rPr lang="en-US" smtClean="0"/>
              <a:pPr/>
              <a:t>‹#›</a:t>
            </a:fld>
            <a:endParaRPr lang="en-US"/>
          </a:p>
        </p:txBody>
      </p:sp>
    </p:spTree>
    <p:extLst>
      <p:ext uri="{BB962C8B-B14F-4D97-AF65-F5344CB8AC3E}">
        <p14:creationId xmlns:p14="http://schemas.microsoft.com/office/powerpoint/2010/main" val="2267304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88E174-3374-A647-B225-A94F7CDC0821}" type="datetimeFigureOut">
              <a:rPr lang="en-US" smtClean="0"/>
              <a:pPr/>
              <a:t>8/24/21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9470E9-7A6D-DE42-B6A5-F9759F60E7CA}" type="slidenum">
              <a:rPr lang="en-US" smtClean="0"/>
              <a:pPr/>
              <a:t>‹#›</a:t>
            </a:fld>
            <a:endParaRPr lang="en-US"/>
          </a:p>
        </p:txBody>
      </p:sp>
    </p:spTree>
    <p:extLst>
      <p:ext uri="{BB962C8B-B14F-4D97-AF65-F5344CB8AC3E}">
        <p14:creationId xmlns:p14="http://schemas.microsoft.com/office/powerpoint/2010/main" val="1892059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88E174-3374-A647-B225-A94F7CDC0821}" type="datetimeFigureOut">
              <a:rPr lang="en-US" smtClean="0"/>
              <a:pPr/>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9470E9-7A6D-DE42-B6A5-F9759F60E7CA}" type="slidenum">
              <a:rPr lang="en-US" smtClean="0"/>
              <a:pPr/>
              <a:t>‹#›</a:t>
            </a:fld>
            <a:endParaRPr lang="en-US"/>
          </a:p>
        </p:txBody>
      </p:sp>
    </p:spTree>
    <p:extLst>
      <p:ext uri="{BB962C8B-B14F-4D97-AF65-F5344CB8AC3E}">
        <p14:creationId xmlns:p14="http://schemas.microsoft.com/office/powerpoint/2010/main" val="1066594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88E174-3374-A647-B225-A94F7CDC0821}" type="datetimeFigureOut">
              <a:rPr lang="en-US" smtClean="0"/>
              <a:pPr/>
              <a:t>8/24/21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9470E9-7A6D-DE42-B6A5-F9759F60E7CA}" type="slidenum">
              <a:rPr lang="en-US" smtClean="0"/>
              <a:pPr/>
              <a:t>‹#›</a:t>
            </a:fld>
            <a:endParaRPr lang="en-US"/>
          </a:p>
        </p:txBody>
      </p:sp>
    </p:spTree>
    <p:extLst>
      <p:ext uri="{BB962C8B-B14F-4D97-AF65-F5344CB8AC3E}">
        <p14:creationId xmlns:p14="http://schemas.microsoft.com/office/powerpoint/2010/main" val="1747894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88E174-3374-A647-B225-A94F7CDC0821}" type="datetimeFigureOut">
              <a:rPr lang="en-US" smtClean="0"/>
              <a:pPr/>
              <a:t>8/24/21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9470E9-7A6D-DE42-B6A5-F9759F60E7CA}" type="slidenum">
              <a:rPr lang="en-US" smtClean="0"/>
              <a:pPr/>
              <a:t>‹#›</a:t>
            </a:fld>
            <a:endParaRPr lang="en-US"/>
          </a:p>
        </p:txBody>
      </p:sp>
    </p:spTree>
    <p:extLst>
      <p:ext uri="{BB962C8B-B14F-4D97-AF65-F5344CB8AC3E}">
        <p14:creationId xmlns:p14="http://schemas.microsoft.com/office/powerpoint/2010/main" val="15375149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tiff"/><Relationship Id="rId7" Type="http://schemas.openxmlformats.org/officeDocument/2006/relationships/image" Target="../media/image6.tif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image" Target="../media/image3.tiff"/></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8.tiff"/><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9.tiff"/><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2.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7.png"/><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4"/>
            <a:ext cx="7667544" cy="1286360"/>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Genesis 2:21-25</a:t>
            </a:r>
          </a:p>
        </p:txBody>
      </p:sp>
      <p:sp>
        <p:nvSpPr>
          <p:cNvPr id="7" name="TextBox 6">
            <a:extLst>
              <a:ext uri="{FF2B5EF4-FFF2-40B4-BE49-F238E27FC236}">
                <a16:creationId xmlns:a16="http://schemas.microsoft.com/office/drawing/2014/main" id="{27B0C81B-011E-3745-9448-C8CA582D3FDD}"/>
              </a:ext>
            </a:extLst>
          </p:cNvPr>
          <p:cNvSpPr txBox="1"/>
          <p:nvPr/>
        </p:nvSpPr>
        <p:spPr>
          <a:xfrm>
            <a:off x="750870" y="538511"/>
            <a:ext cx="7914807" cy="4031873"/>
          </a:xfrm>
          <a:prstGeom prst="rect">
            <a:avLst/>
          </a:prstGeom>
          <a:noFill/>
        </p:spPr>
        <p:txBody>
          <a:bodyPr wrap="square" rtlCol="0">
            <a:spAutoFit/>
          </a:bodyPr>
          <a:lstStyle/>
          <a:p>
            <a:r>
              <a:rPr lang="en-US" sz="3200" b="1" dirty="0"/>
              <a:t>“And the LORD God caused a deep sleep to fall on Adam, and he slept; and He took one of his ribs, and closed up the flesh in its place. Then the rib which the LORD God had taken from man He made into a woman, and He brought her to the man. And Adam said: ‘This </a:t>
            </a:r>
            <a:r>
              <a:rPr lang="en-US" sz="3200" b="1" i="1" dirty="0"/>
              <a:t>is</a:t>
            </a:r>
            <a:r>
              <a:rPr lang="en-US" sz="3200" b="1" dirty="0"/>
              <a:t> now bone of my bones And flesh of my flesh; . . .”</a:t>
            </a:r>
          </a:p>
        </p:txBody>
      </p:sp>
    </p:spTree>
    <p:extLst>
      <p:ext uri="{BB962C8B-B14F-4D97-AF65-F5344CB8AC3E}">
        <p14:creationId xmlns:p14="http://schemas.microsoft.com/office/powerpoint/2010/main" val="19427047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81966"/>
            <a:ext cx="7667544" cy="1317356"/>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Genesis 2:21-25</a:t>
            </a:r>
          </a:p>
        </p:txBody>
      </p:sp>
      <p:sp>
        <p:nvSpPr>
          <p:cNvPr id="7" name="TextBox 6">
            <a:extLst>
              <a:ext uri="{FF2B5EF4-FFF2-40B4-BE49-F238E27FC236}">
                <a16:creationId xmlns:a16="http://schemas.microsoft.com/office/drawing/2014/main" id="{27B0C81B-011E-3745-9448-C8CA582D3FDD}"/>
              </a:ext>
            </a:extLst>
          </p:cNvPr>
          <p:cNvSpPr txBox="1"/>
          <p:nvPr/>
        </p:nvSpPr>
        <p:spPr>
          <a:xfrm>
            <a:off x="709306" y="1120401"/>
            <a:ext cx="7914807" cy="3046988"/>
          </a:xfrm>
          <a:prstGeom prst="rect">
            <a:avLst/>
          </a:prstGeom>
          <a:noFill/>
        </p:spPr>
        <p:txBody>
          <a:bodyPr wrap="square" rtlCol="0">
            <a:spAutoFit/>
          </a:bodyPr>
          <a:lstStyle/>
          <a:p>
            <a:r>
              <a:rPr lang="en-US" sz="3200" b="1" dirty="0"/>
              <a:t>“. . .She shall be called Woman, Because she was taken out of Man.’ Therefore a man shall leave his father and mother and be joined to his wife, and they shall become one flesh. And they were both naked, the man and his wife, and were not ashamed” (NKJV).</a:t>
            </a:r>
          </a:p>
        </p:txBody>
      </p:sp>
    </p:spTree>
    <p:extLst>
      <p:ext uri="{BB962C8B-B14F-4D97-AF65-F5344CB8AC3E}">
        <p14:creationId xmlns:p14="http://schemas.microsoft.com/office/powerpoint/2010/main" val="386382129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4"/>
            <a:ext cx="7667544" cy="1270861"/>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Genesis 3:6-7</a:t>
            </a:r>
          </a:p>
        </p:txBody>
      </p:sp>
      <p:sp>
        <p:nvSpPr>
          <p:cNvPr id="7" name="TextBox 6">
            <a:extLst>
              <a:ext uri="{FF2B5EF4-FFF2-40B4-BE49-F238E27FC236}">
                <a16:creationId xmlns:a16="http://schemas.microsoft.com/office/drawing/2014/main" id="{27B0C81B-011E-3745-9448-C8CA582D3FDD}"/>
              </a:ext>
            </a:extLst>
          </p:cNvPr>
          <p:cNvSpPr txBox="1"/>
          <p:nvPr/>
        </p:nvSpPr>
        <p:spPr>
          <a:xfrm>
            <a:off x="480448" y="524656"/>
            <a:ext cx="8214102" cy="4031873"/>
          </a:xfrm>
          <a:prstGeom prst="rect">
            <a:avLst/>
          </a:prstGeom>
          <a:noFill/>
        </p:spPr>
        <p:txBody>
          <a:bodyPr wrap="square" rtlCol="0">
            <a:spAutoFit/>
          </a:bodyPr>
          <a:lstStyle/>
          <a:p>
            <a:r>
              <a:rPr lang="en-US" sz="3200" b="1" dirty="0"/>
              <a:t>“So when the woman saw that the tree was good for food, that it was pleasant to the eyes, and a tree desirable to make one wise, she took of its fruit and ate. She also gave to her husband with her, and he ate. Then the eyes of both of them were opened, and they knew that they were naked; and they sewed fig leaves together and made themselves coverings.”</a:t>
            </a:r>
          </a:p>
        </p:txBody>
      </p:sp>
    </p:spTree>
    <p:extLst>
      <p:ext uri="{BB962C8B-B14F-4D97-AF65-F5344CB8AC3E}">
        <p14:creationId xmlns:p14="http://schemas.microsoft.com/office/powerpoint/2010/main" val="5129615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4"/>
            <a:ext cx="7667544" cy="1270861"/>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Genesis 3:9-11</a:t>
            </a:r>
          </a:p>
        </p:txBody>
      </p:sp>
      <p:sp>
        <p:nvSpPr>
          <p:cNvPr id="7" name="TextBox 6">
            <a:extLst>
              <a:ext uri="{FF2B5EF4-FFF2-40B4-BE49-F238E27FC236}">
                <a16:creationId xmlns:a16="http://schemas.microsoft.com/office/drawing/2014/main" id="{27B0C81B-011E-3745-9448-C8CA582D3FDD}"/>
              </a:ext>
            </a:extLst>
          </p:cNvPr>
          <p:cNvSpPr txBox="1"/>
          <p:nvPr/>
        </p:nvSpPr>
        <p:spPr>
          <a:xfrm>
            <a:off x="480448" y="524656"/>
            <a:ext cx="8214102" cy="3539430"/>
          </a:xfrm>
          <a:prstGeom prst="rect">
            <a:avLst/>
          </a:prstGeom>
          <a:noFill/>
        </p:spPr>
        <p:txBody>
          <a:bodyPr wrap="square" rtlCol="0">
            <a:spAutoFit/>
          </a:bodyPr>
          <a:lstStyle/>
          <a:p>
            <a:r>
              <a:rPr lang="en-US" sz="3200" b="1" dirty="0"/>
              <a:t>“Then the LORD God called to Adam and said to him, ‘Where are you?’ So he said, ‘I heard Your voice in the garden, and I was afraid because I was naked; and I hid myself.’ And He said, ‘Who told you that you were naked? Have you eaten from the tree of which I commanded you that you should not eat?.’”</a:t>
            </a:r>
          </a:p>
        </p:txBody>
      </p:sp>
    </p:spTree>
    <p:extLst>
      <p:ext uri="{BB962C8B-B14F-4D97-AF65-F5344CB8AC3E}">
        <p14:creationId xmlns:p14="http://schemas.microsoft.com/office/powerpoint/2010/main" val="22226570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4"/>
            <a:ext cx="7667544" cy="1270861"/>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Genesis 3:20-21</a:t>
            </a:r>
          </a:p>
        </p:txBody>
      </p:sp>
      <p:sp>
        <p:nvSpPr>
          <p:cNvPr id="7" name="TextBox 6">
            <a:extLst>
              <a:ext uri="{FF2B5EF4-FFF2-40B4-BE49-F238E27FC236}">
                <a16:creationId xmlns:a16="http://schemas.microsoft.com/office/drawing/2014/main" id="{27B0C81B-011E-3745-9448-C8CA582D3FDD}"/>
              </a:ext>
            </a:extLst>
          </p:cNvPr>
          <p:cNvSpPr txBox="1"/>
          <p:nvPr/>
        </p:nvSpPr>
        <p:spPr>
          <a:xfrm>
            <a:off x="542442" y="1594039"/>
            <a:ext cx="8214102" cy="2308324"/>
          </a:xfrm>
          <a:prstGeom prst="rect">
            <a:avLst/>
          </a:prstGeom>
          <a:noFill/>
        </p:spPr>
        <p:txBody>
          <a:bodyPr wrap="square" rtlCol="0">
            <a:spAutoFit/>
          </a:bodyPr>
          <a:lstStyle/>
          <a:p>
            <a:r>
              <a:rPr lang="en-US" sz="3600" b="1" dirty="0"/>
              <a:t>“And Adam called his wife’s name Eve, because she was the mother of all living. Also for Adam and his wife the LORD God made tunics of skin, and clothed them.”</a:t>
            </a:r>
          </a:p>
        </p:txBody>
      </p:sp>
    </p:spTree>
    <p:extLst>
      <p:ext uri="{BB962C8B-B14F-4D97-AF65-F5344CB8AC3E}">
        <p14:creationId xmlns:p14="http://schemas.microsoft.com/office/powerpoint/2010/main" val="39096954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pic>
        <p:nvPicPr>
          <p:cNvPr id="9" name="Picture 8">
            <a:extLst>
              <a:ext uri="{FF2B5EF4-FFF2-40B4-BE49-F238E27FC236}">
                <a16:creationId xmlns:a16="http://schemas.microsoft.com/office/drawing/2014/main" id="{78CA8F70-A5A9-6942-B413-095A946C2EFE}"/>
              </a:ext>
            </a:extLst>
          </p:cNvPr>
          <p:cNvPicPr>
            <a:picLocks noChangeAspect="1"/>
          </p:cNvPicPr>
          <p:nvPr/>
        </p:nvPicPr>
        <p:blipFill>
          <a:blip r:embed="rId3"/>
          <a:stretch>
            <a:fillRect/>
          </a:stretch>
        </p:blipFill>
        <p:spPr>
          <a:xfrm>
            <a:off x="3332135" y="2295793"/>
            <a:ext cx="2442705" cy="1836586"/>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4"/>
            <a:ext cx="7667544" cy="1270861"/>
          </a:xfrm>
        </p:spPr>
        <p:txBody>
          <a:bodyPr anchor="ctr">
            <a:normAutofit fontScale="90000"/>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Why Do Humans Need Clothes?</a:t>
            </a:r>
          </a:p>
        </p:txBody>
      </p:sp>
      <p:sp>
        <p:nvSpPr>
          <p:cNvPr id="4" name="TextBox 3">
            <a:extLst>
              <a:ext uri="{FF2B5EF4-FFF2-40B4-BE49-F238E27FC236}">
                <a16:creationId xmlns:a16="http://schemas.microsoft.com/office/drawing/2014/main" id="{77DDE293-EC7B-F54A-B3C9-66158A5C8827}"/>
              </a:ext>
            </a:extLst>
          </p:cNvPr>
          <p:cNvSpPr txBox="1"/>
          <p:nvPr/>
        </p:nvSpPr>
        <p:spPr>
          <a:xfrm>
            <a:off x="2061275" y="4324027"/>
            <a:ext cx="5021450" cy="461665"/>
          </a:xfrm>
          <a:prstGeom prst="rect">
            <a:avLst/>
          </a:prstGeom>
          <a:noFill/>
        </p:spPr>
        <p:txBody>
          <a:bodyPr wrap="square" rtlCol="0">
            <a:spAutoFit/>
          </a:bodyPr>
          <a:lstStyle/>
          <a:p>
            <a:pPr algn="ctr"/>
            <a:r>
              <a:rPr lang="en-US" sz="2400" b="1" dirty="0"/>
              <a:t>Animals Don’t Need Clothes</a:t>
            </a:r>
          </a:p>
        </p:txBody>
      </p:sp>
      <p:pic>
        <p:nvPicPr>
          <p:cNvPr id="8" name="Picture 7">
            <a:extLst>
              <a:ext uri="{FF2B5EF4-FFF2-40B4-BE49-F238E27FC236}">
                <a16:creationId xmlns:a16="http://schemas.microsoft.com/office/drawing/2014/main" id="{F7D4E686-E1EC-0E44-892C-16400BDB3D5C}"/>
              </a:ext>
            </a:extLst>
          </p:cNvPr>
          <p:cNvPicPr>
            <a:picLocks noChangeAspect="1"/>
          </p:cNvPicPr>
          <p:nvPr/>
        </p:nvPicPr>
        <p:blipFill>
          <a:blip r:embed="rId4"/>
          <a:stretch>
            <a:fillRect/>
          </a:stretch>
        </p:blipFill>
        <p:spPr>
          <a:xfrm>
            <a:off x="1921789" y="610030"/>
            <a:ext cx="1982061" cy="1982061"/>
          </a:xfrm>
          <a:prstGeom prst="rect">
            <a:avLst/>
          </a:prstGeom>
        </p:spPr>
      </p:pic>
      <p:pic>
        <p:nvPicPr>
          <p:cNvPr id="3" name="Picture 2">
            <a:extLst>
              <a:ext uri="{FF2B5EF4-FFF2-40B4-BE49-F238E27FC236}">
                <a16:creationId xmlns:a16="http://schemas.microsoft.com/office/drawing/2014/main" id="{00F425D7-C4C7-4148-83E4-1D5CC98E68EB}"/>
              </a:ext>
            </a:extLst>
          </p:cNvPr>
          <p:cNvPicPr>
            <a:picLocks noChangeAspect="1"/>
          </p:cNvPicPr>
          <p:nvPr/>
        </p:nvPicPr>
        <p:blipFill rotWithShape="1">
          <a:blip r:embed="rId5"/>
          <a:srcRect l="12148" t="7006" r="11437"/>
          <a:stretch/>
        </p:blipFill>
        <p:spPr>
          <a:xfrm>
            <a:off x="790473" y="2217754"/>
            <a:ext cx="2014720" cy="1928041"/>
          </a:xfrm>
          <a:prstGeom prst="rect">
            <a:avLst/>
          </a:prstGeom>
        </p:spPr>
      </p:pic>
      <p:pic>
        <p:nvPicPr>
          <p:cNvPr id="10" name="Picture 9">
            <a:extLst>
              <a:ext uri="{FF2B5EF4-FFF2-40B4-BE49-F238E27FC236}">
                <a16:creationId xmlns:a16="http://schemas.microsoft.com/office/drawing/2014/main" id="{912D514C-A66A-F840-A58F-EADF3BE9FB1B}"/>
              </a:ext>
            </a:extLst>
          </p:cNvPr>
          <p:cNvPicPr>
            <a:picLocks noChangeAspect="1"/>
          </p:cNvPicPr>
          <p:nvPr/>
        </p:nvPicPr>
        <p:blipFill rotWithShape="1">
          <a:blip r:embed="rId6"/>
          <a:srcRect l="5707" t="13107" r="3220"/>
          <a:stretch/>
        </p:blipFill>
        <p:spPr>
          <a:xfrm>
            <a:off x="5005952" y="614528"/>
            <a:ext cx="2076773" cy="1981437"/>
          </a:xfrm>
          <a:prstGeom prst="rect">
            <a:avLst/>
          </a:prstGeom>
        </p:spPr>
      </p:pic>
      <p:pic>
        <p:nvPicPr>
          <p:cNvPr id="5" name="Picture 4">
            <a:extLst>
              <a:ext uri="{FF2B5EF4-FFF2-40B4-BE49-F238E27FC236}">
                <a16:creationId xmlns:a16="http://schemas.microsoft.com/office/drawing/2014/main" id="{7DD0DB3F-9E83-D641-8902-B68E1E9360BF}"/>
              </a:ext>
            </a:extLst>
          </p:cNvPr>
          <p:cNvPicPr>
            <a:picLocks noChangeAspect="1"/>
          </p:cNvPicPr>
          <p:nvPr/>
        </p:nvPicPr>
        <p:blipFill rotWithShape="1">
          <a:blip r:embed="rId7"/>
          <a:srcRect l="10193" t="5650" r="10016"/>
          <a:stretch/>
        </p:blipFill>
        <p:spPr>
          <a:xfrm>
            <a:off x="6286947" y="2169762"/>
            <a:ext cx="2175127" cy="2022529"/>
          </a:xfrm>
          <a:prstGeom prst="rect">
            <a:avLst/>
          </a:prstGeom>
        </p:spPr>
      </p:pic>
      <p:sp>
        <p:nvSpPr>
          <p:cNvPr id="12" name="Title 1">
            <a:extLst>
              <a:ext uri="{FF2B5EF4-FFF2-40B4-BE49-F238E27FC236}">
                <a16:creationId xmlns:a16="http://schemas.microsoft.com/office/drawing/2014/main" id="{DBA717C5-69E4-5744-B5D6-20C8C81577D3}"/>
              </a:ext>
            </a:extLst>
          </p:cNvPr>
          <p:cNvSpPr txBox="1">
            <a:spLocks/>
          </p:cNvSpPr>
          <p:nvPr/>
        </p:nvSpPr>
        <p:spPr>
          <a:xfrm>
            <a:off x="643822" y="2106168"/>
            <a:ext cx="7667544" cy="1261872"/>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8000" b="1" dirty="0">
                <a:solidFill>
                  <a:schemeClr val="tx1">
                    <a:lumMod val="85000"/>
                    <a:lumOff val="15000"/>
                  </a:schemeClr>
                </a:solidFill>
                <a:latin typeface="Calibri" panose="020F0502020204030204" pitchFamily="34" charset="0"/>
                <a:cs typeface="Calibri" panose="020F0502020204030204" pitchFamily="34" charset="0"/>
              </a:rPr>
              <a:t>Why Do We?</a:t>
            </a:r>
          </a:p>
        </p:txBody>
      </p:sp>
    </p:spTree>
    <p:extLst>
      <p:ext uri="{BB962C8B-B14F-4D97-AF65-F5344CB8AC3E}">
        <p14:creationId xmlns:p14="http://schemas.microsoft.com/office/powerpoint/2010/main" val="17660188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3"/>
                                        </p:tgtEl>
                                      </p:cBhvr>
                                    </p:animEffect>
                                    <p:set>
                                      <p:cBhvr>
                                        <p:cTn id="41" dur="1" fill="hold">
                                          <p:stCondLst>
                                            <p:cond delay="499"/>
                                          </p:stCondLst>
                                        </p:cTn>
                                        <p:tgtEl>
                                          <p:spTgt spid="3"/>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8"/>
                                        </p:tgtEl>
                                      </p:cBhvr>
                                    </p:animEffect>
                                    <p:set>
                                      <p:cBhvr>
                                        <p:cTn id="44" dur="1" fill="hold">
                                          <p:stCondLst>
                                            <p:cond delay="499"/>
                                          </p:stCondLst>
                                        </p:cTn>
                                        <p:tgtEl>
                                          <p:spTgt spid="8"/>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9"/>
                                        </p:tgtEl>
                                      </p:cBhvr>
                                    </p:animEffect>
                                    <p:set>
                                      <p:cBhvr>
                                        <p:cTn id="47" dur="1" fill="hold">
                                          <p:stCondLst>
                                            <p:cond delay="499"/>
                                          </p:stCondLst>
                                        </p:cTn>
                                        <p:tgtEl>
                                          <p:spTgt spid="9"/>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10"/>
                                        </p:tgtEl>
                                      </p:cBhvr>
                                    </p:animEffect>
                                    <p:set>
                                      <p:cBhvr>
                                        <p:cTn id="50" dur="1" fill="hold">
                                          <p:stCondLst>
                                            <p:cond delay="499"/>
                                          </p:stCondLst>
                                        </p:cTn>
                                        <p:tgtEl>
                                          <p:spTgt spid="10"/>
                                        </p:tgtEl>
                                        <p:attrNameLst>
                                          <p:attrName>style.visibility</p:attrName>
                                        </p:attrNameLst>
                                      </p:cBhvr>
                                      <p:to>
                                        <p:strVal val="hidden"/>
                                      </p:to>
                                    </p:set>
                                  </p:childTnLst>
                                </p:cTn>
                              </p:par>
                              <p:par>
                                <p:cTn id="51" presetID="10" presetClass="exit" presetSubtype="0" fill="hold" nodeType="withEffect">
                                  <p:stCondLst>
                                    <p:cond delay="0"/>
                                  </p:stCondLst>
                                  <p:childTnLst>
                                    <p:animEffect transition="out" filter="fade">
                                      <p:cBhvr>
                                        <p:cTn id="52" dur="500"/>
                                        <p:tgtEl>
                                          <p:spTgt spid="5"/>
                                        </p:tgtEl>
                                      </p:cBhvr>
                                    </p:animEffect>
                                    <p:set>
                                      <p:cBhvr>
                                        <p:cTn id="53" dur="1" fill="hold">
                                          <p:stCondLst>
                                            <p:cond delay="499"/>
                                          </p:stCondLst>
                                        </p:cTn>
                                        <p:tgtEl>
                                          <p:spTgt spid="5"/>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4"/>
                                        </p:tgtEl>
                                      </p:cBhvr>
                                    </p:animEffect>
                                    <p:set>
                                      <p:cBhvr>
                                        <p:cTn id="56" dur="1" fill="hold">
                                          <p:stCondLst>
                                            <p:cond delay="499"/>
                                          </p:stCondLst>
                                        </p:cTn>
                                        <p:tgtEl>
                                          <p:spTgt spid="4"/>
                                        </p:tgtEl>
                                        <p:attrNameLst>
                                          <p:attrName>style.visibility</p:attrName>
                                        </p:attrNameLst>
                                      </p:cBhvr>
                                      <p:to>
                                        <p:strVal val="hidden"/>
                                      </p:to>
                                    </p:set>
                                  </p:childTnLst>
                                </p:cTn>
                              </p:par>
                            </p:childTnLst>
                          </p:cTn>
                        </p:par>
                        <p:par>
                          <p:cTn id="57" fill="hold">
                            <p:stCondLst>
                              <p:cond delay="500"/>
                            </p:stCondLst>
                            <p:childTnLst>
                              <p:par>
                                <p:cTn id="58" presetID="29" presetClass="entr" presetSubtype="0"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1000" fill="hold"/>
                                        <p:tgtEl>
                                          <p:spTgt spid="12"/>
                                        </p:tgtEl>
                                        <p:attrNameLst>
                                          <p:attrName>ppt_x</p:attrName>
                                        </p:attrNameLst>
                                      </p:cBhvr>
                                      <p:tavLst>
                                        <p:tav tm="0">
                                          <p:val>
                                            <p:strVal val="#ppt_x-.2"/>
                                          </p:val>
                                        </p:tav>
                                        <p:tav tm="100000">
                                          <p:val>
                                            <p:strVal val="#ppt_x"/>
                                          </p:val>
                                        </p:tav>
                                      </p:tavLst>
                                    </p:anim>
                                    <p:anim calcmode="lin" valueType="num">
                                      <p:cBhvr>
                                        <p:cTn id="61"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6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4" grpId="1"/>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4"/>
            <a:ext cx="7667544" cy="1270861"/>
          </a:xfrm>
        </p:spPr>
        <p:txBody>
          <a:bodyPr anchor="ctr">
            <a:normAutofit fontScale="90000"/>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Why Do Humans Need Clothes?</a:t>
            </a:r>
          </a:p>
        </p:txBody>
      </p:sp>
      <p:sp>
        <p:nvSpPr>
          <p:cNvPr id="7" name="TextBox 6">
            <a:extLst>
              <a:ext uri="{FF2B5EF4-FFF2-40B4-BE49-F238E27FC236}">
                <a16:creationId xmlns:a16="http://schemas.microsoft.com/office/drawing/2014/main" id="{27B0C81B-011E-3745-9448-C8CA582D3FDD}"/>
              </a:ext>
            </a:extLst>
          </p:cNvPr>
          <p:cNvSpPr txBox="1"/>
          <p:nvPr/>
        </p:nvSpPr>
        <p:spPr>
          <a:xfrm>
            <a:off x="480448" y="524656"/>
            <a:ext cx="8214102" cy="4878259"/>
          </a:xfrm>
          <a:prstGeom prst="rect">
            <a:avLst/>
          </a:prstGeom>
          <a:noFill/>
        </p:spPr>
        <p:txBody>
          <a:bodyPr wrap="square" rtlCol="0">
            <a:spAutoFit/>
          </a:bodyPr>
          <a:lstStyle/>
          <a:p>
            <a:pPr algn="ctr">
              <a:spcAft>
                <a:spcPts val="1800"/>
              </a:spcAft>
            </a:pPr>
            <a:r>
              <a:rPr lang="en-US" sz="4400" b="1" dirty="0"/>
              <a:t>Evolutionist Say It’s An Adaptation</a:t>
            </a:r>
          </a:p>
          <a:p>
            <a:pPr marL="1028700" lvl="1" indent="-571500">
              <a:buFont typeface="Arial" panose="020B0604020202020204" pitchFamily="34" charset="0"/>
              <a:buChar char="•"/>
            </a:pPr>
            <a:r>
              <a:rPr lang="en-US" sz="3500" b="1" dirty="0">
                <a:solidFill>
                  <a:schemeClr val="tx1">
                    <a:lumMod val="85000"/>
                  </a:schemeClr>
                </a:solidFill>
              </a:rPr>
              <a:t>As clothing was used to shield us from the elements body hair slowly fell away.</a:t>
            </a:r>
          </a:p>
          <a:p>
            <a:pPr marL="1028700" lvl="1" indent="-571500">
              <a:buFont typeface="Arial" panose="020B0604020202020204" pitchFamily="34" charset="0"/>
              <a:buChar char="•"/>
            </a:pPr>
            <a:r>
              <a:rPr lang="en-US" sz="3500" b="1" dirty="0">
                <a:solidFill>
                  <a:schemeClr val="tx1">
                    <a:lumMod val="85000"/>
                  </a:schemeClr>
                </a:solidFill>
              </a:rPr>
              <a:t>If so, that would not be a favorable adaptation because it leaves us more vulnerable to the elements.</a:t>
            </a:r>
          </a:p>
          <a:p>
            <a:pPr marL="1028700" lvl="1" indent="-571500">
              <a:buFont typeface="Arial" panose="020B0604020202020204" pitchFamily="34" charset="0"/>
              <a:buChar char="•"/>
            </a:pPr>
            <a:endParaRPr lang="en-US" sz="3600" b="1" dirty="0">
              <a:solidFill>
                <a:schemeClr val="tx1">
                  <a:lumMod val="85000"/>
                </a:schemeClr>
              </a:solidFill>
            </a:endParaRPr>
          </a:p>
        </p:txBody>
      </p:sp>
    </p:spTree>
    <p:extLst>
      <p:ext uri="{BB962C8B-B14F-4D97-AF65-F5344CB8AC3E}">
        <p14:creationId xmlns:p14="http://schemas.microsoft.com/office/powerpoint/2010/main" val="1842999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5"/>
            <a:ext cx="7667544" cy="1286360"/>
          </a:xfrm>
        </p:spPr>
        <p:txBody>
          <a:bodyPr anchor="ctr">
            <a:normAutofit fontScale="90000"/>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Why Do Humans Need Clothes?</a:t>
            </a:r>
          </a:p>
        </p:txBody>
      </p:sp>
      <p:sp>
        <p:nvSpPr>
          <p:cNvPr id="7" name="TextBox 6">
            <a:extLst>
              <a:ext uri="{FF2B5EF4-FFF2-40B4-BE49-F238E27FC236}">
                <a16:creationId xmlns:a16="http://schemas.microsoft.com/office/drawing/2014/main" id="{27B0C81B-011E-3745-9448-C8CA582D3FDD}"/>
              </a:ext>
            </a:extLst>
          </p:cNvPr>
          <p:cNvSpPr txBox="1"/>
          <p:nvPr/>
        </p:nvSpPr>
        <p:spPr>
          <a:xfrm>
            <a:off x="480448" y="524656"/>
            <a:ext cx="8214102" cy="5001369"/>
          </a:xfrm>
          <a:prstGeom prst="rect">
            <a:avLst/>
          </a:prstGeom>
          <a:noFill/>
        </p:spPr>
        <p:txBody>
          <a:bodyPr wrap="square" rtlCol="0">
            <a:spAutoFit/>
          </a:bodyPr>
          <a:lstStyle/>
          <a:p>
            <a:pPr algn="ctr">
              <a:spcAft>
                <a:spcPts val="1200"/>
              </a:spcAft>
            </a:pPr>
            <a:r>
              <a:rPr lang="en-US" sz="4400" b="1" dirty="0"/>
              <a:t>Scripture doesn’t directly answer that question.</a:t>
            </a:r>
          </a:p>
          <a:p>
            <a:pPr marL="1028700" lvl="1" indent="-571500">
              <a:buFont typeface="Arial" panose="020B0604020202020204" pitchFamily="34" charset="0"/>
              <a:buChar char="•"/>
            </a:pPr>
            <a:r>
              <a:rPr lang="en-US" sz="3500" b="1" dirty="0">
                <a:solidFill>
                  <a:schemeClr val="tx1">
                    <a:lumMod val="85000"/>
                  </a:schemeClr>
                </a:solidFill>
              </a:rPr>
              <a:t>They were not required in the marriage bond (Gen. 2:25).</a:t>
            </a:r>
          </a:p>
          <a:p>
            <a:pPr marL="1028700" lvl="1" indent="-571500">
              <a:buFont typeface="Arial" panose="020B0604020202020204" pitchFamily="34" charset="0"/>
              <a:buChar char="•"/>
            </a:pPr>
            <a:r>
              <a:rPr lang="en-US" sz="3500" b="1" dirty="0">
                <a:solidFill>
                  <a:schemeClr val="tx1">
                    <a:lumMod val="85000"/>
                  </a:schemeClr>
                </a:solidFill>
              </a:rPr>
              <a:t>No sin or shame with spouse</a:t>
            </a:r>
          </a:p>
          <a:p>
            <a:pPr marL="1028700" lvl="1" indent="-571500">
              <a:buFont typeface="Arial" panose="020B0604020202020204" pitchFamily="34" charset="0"/>
              <a:buChar char="•"/>
            </a:pPr>
            <a:r>
              <a:rPr lang="en-US" sz="3500" b="1" dirty="0">
                <a:solidFill>
                  <a:schemeClr val="tx1">
                    <a:lumMod val="85000"/>
                  </a:schemeClr>
                </a:solidFill>
              </a:rPr>
              <a:t>Shame came in exposure to others (Gen. 3:10).</a:t>
            </a:r>
          </a:p>
          <a:p>
            <a:pPr marL="1028700" lvl="1" indent="-571500">
              <a:buFont typeface="Arial" panose="020B0604020202020204" pitchFamily="34" charset="0"/>
              <a:buChar char="•"/>
            </a:pPr>
            <a:endParaRPr lang="en-US" sz="3600" b="1" dirty="0">
              <a:solidFill>
                <a:schemeClr val="tx1">
                  <a:lumMod val="85000"/>
                </a:schemeClr>
              </a:solidFill>
            </a:endParaRPr>
          </a:p>
        </p:txBody>
      </p:sp>
    </p:spTree>
    <p:extLst>
      <p:ext uri="{BB962C8B-B14F-4D97-AF65-F5344CB8AC3E}">
        <p14:creationId xmlns:p14="http://schemas.microsoft.com/office/powerpoint/2010/main" val="34046903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5"/>
            <a:ext cx="7667544" cy="1286360"/>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Some Observations</a:t>
            </a:r>
          </a:p>
        </p:txBody>
      </p:sp>
      <p:sp>
        <p:nvSpPr>
          <p:cNvPr id="13" name="TextBox 12">
            <a:extLst>
              <a:ext uri="{FF2B5EF4-FFF2-40B4-BE49-F238E27FC236}">
                <a16:creationId xmlns:a16="http://schemas.microsoft.com/office/drawing/2014/main" id="{27B0C81B-011E-3745-9448-C8CA582D3FDD}"/>
              </a:ext>
            </a:extLst>
          </p:cNvPr>
          <p:cNvSpPr txBox="1"/>
          <p:nvPr/>
        </p:nvSpPr>
        <p:spPr>
          <a:xfrm>
            <a:off x="495438" y="1633928"/>
            <a:ext cx="8214102" cy="1554272"/>
          </a:xfrm>
          <a:prstGeom prst="rect">
            <a:avLst/>
          </a:prstGeom>
          <a:noFill/>
        </p:spPr>
        <p:txBody>
          <a:bodyPr wrap="square" rtlCol="0">
            <a:spAutoFit/>
          </a:bodyPr>
          <a:lstStyle/>
          <a:p>
            <a:pPr algn="ctr">
              <a:spcAft>
                <a:spcPts val="1800"/>
              </a:spcAft>
            </a:pPr>
            <a:r>
              <a:rPr lang="en-US" sz="4400" b="1" dirty="0"/>
              <a:t>When They Became Necessary. . .</a:t>
            </a:r>
          </a:p>
          <a:p>
            <a:pPr marL="1028700" lvl="1" indent="-571500">
              <a:buFont typeface="Arial" panose="020B0604020202020204" pitchFamily="34" charset="0"/>
              <a:buChar char="•"/>
            </a:pPr>
            <a:r>
              <a:rPr lang="en-US" sz="3600" b="1" dirty="0">
                <a:solidFill>
                  <a:schemeClr val="tx1">
                    <a:lumMod val="85000"/>
                  </a:schemeClr>
                </a:solidFill>
              </a:rPr>
              <a:t>The couple’s choice was insufficient.</a:t>
            </a:r>
          </a:p>
        </p:txBody>
      </p:sp>
    </p:spTree>
    <p:extLst>
      <p:ext uri="{BB962C8B-B14F-4D97-AF65-F5344CB8AC3E}">
        <p14:creationId xmlns:p14="http://schemas.microsoft.com/office/powerpoint/2010/main" val="17660188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fade">
                                      <p:cBhvr>
                                        <p:cTn id="14" dur="1000"/>
                                        <p:tgtEl>
                                          <p:spTgt spid="13">
                                            <p:txEl>
                                              <p:pRg st="0" end="0"/>
                                            </p:txEl>
                                          </p:spTgt>
                                        </p:tgtEl>
                                      </p:cBhvr>
                                    </p:animEffect>
                                    <p:anim calcmode="lin" valueType="num">
                                      <p:cBhvr>
                                        <p:cTn id="1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fade">
                                      <p:cBhvr>
                                        <p:cTn id="21" dur="1000"/>
                                        <p:tgtEl>
                                          <p:spTgt spid="13">
                                            <p:txEl>
                                              <p:pRg st="1" end="1"/>
                                            </p:txEl>
                                          </p:spTgt>
                                        </p:tgtEl>
                                      </p:cBhvr>
                                    </p:animEffect>
                                    <p:anim calcmode="lin" valueType="num">
                                      <p:cBhvr>
                                        <p:cTn id="22"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uiExpand="1"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5"/>
            <a:ext cx="7667544" cy="1286359"/>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Some Observations</a:t>
            </a:r>
          </a:p>
        </p:txBody>
      </p:sp>
      <p:pic>
        <p:nvPicPr>
          <p:cNvPr id="4" name="Picture 3">
            <a:extLst>
              <a:ext uri="{FF2B5EF4-FFF2-40B4-BE49-F238E27FC236}">
                <a16:creationId xmlns:a16="http://schemas.microsoft.com/office/drawing/2014/main" id="{758627E5-E669-D64F-89CE-4CE12DB34B25}"/>
              </a:ext>
            </a:extLst>
          </p:cNvPr>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1927157" y="712921"/>
            <a:ext cx="4823001" cy="3728419"/>
          </a:xfrm>
          <a:prstGeom prst="rect">
            <a:avLst/>
          </a:prstGeom>
          <a:noFill/>
        </p:spPr>
      </p:pic>
      <p:pic>
        <p:nvPicPr>
          <p:cNvPr id="7" name="Picture 6">
            <a:extLst>
              <a:ext uri="{FF2B5EF4-FFF2-40B4-BE49-F238E27FC236}">
                <a16:creationId xmlns:a16="http://schemas.microsoft.com/office/drawing/2014/main" id="{2D6F2B1A-E321-E749-B24D-A3CE4C019BE6}"/>
              </a:ext>
            </a:extLst>
          </p:cNvPr>
          <p:cNvPicPr>
            <a:picLocks noChangeAspect="1"/>
          </p:cNvPicPr>
          <p:nvPr/>
        </p:nvPicPr>
        <p:blipFill>
          <a:blip r:embed="rId5"/>
          <a:stretch>
            <a:fillRect/>
          </a:stretch>
        </p:blipFill>
        <p:spPr>
          <a:xfrm>
            <a:off x="2386739" y="2417736"/>
            <a:ext cx="1378918" cy="1026029"/>
          </a:xfrm>
          <a:prstGeom prst="rect">
            <a:avLst/>
          </a:prstGeom>
        </p:spPr>
      </p:pic>
      <p:pic>
        <p:nvPicPr>
          <p:cNvPr id="12" name="Picture 11">
            <a:extLst>
              <a:ext uri="{FF2B5EF4-FFF2-40B4-BE49-F238E27FC236}">
                <a16:creationId xmlns:a16="http://schemas.microsoft.com/office/drawing/2014/main" id="{A8BF97FA-DB9E-D54F-8B0F-950C1FB09FCF}"/>
              </a:ext>
            </a:extLst>
          </p:cNvPr>
          <p:cNvPicPr>
            <a:picLocks noChangeAspect="1"/>
          </p:cNvPicPr>
          <p:nvPr/>
        </p:nvPicPr>
        <p:blipFill>
          <a:blip r:embed="rId5"/>
          <a:stretch>
            <a:fillRect/>
          </a:stretch>
        </p:blipFill>
        <p:spPr>
          <a:xfrm>
            <a:off x="5129939" y="2554638"/>
            <a:ext cx="1253197" cy="932482"/>
          </a:xfrm>
          <a:prstGeom prst="rect">
            <a:avLst/>
          </a:prstGeom>
        </p:spPr>
      </p:pic>
      <p:pic>
        <p:nvPicPr>
          <p:cNvPr id="14" name="Picture 13">
            <a:extLst>
              <a:ext uri="{FF2B5EF4-FFF2-40B4-BE49-F238E27FC236}">
                <a16:creationId xmlns:a16="http://schemas.microsoft.com/office/drawing/2014/main" id="{5108D70E-DA11-2943-A941-F8A52B0A095F}"/>
              </a:ext>
            </a:extLst>
          </p:cNvPr>
          <p:cNvPicPr>
            <a:picLocks noChangeAspect="1"/>
          </p:cNvPicPr>
          <p:nvPr/>
        </p:nvPicPr>
        <p:blipFill>
          <a:blip r:embed="rId5"/>
          <a:stretch>
            <a:fillRect/>
          </a:stretch>
        </p:blipFill>
        <p:spPr>
          <a:xfrm flipH="1">
            <a:off x="4979618" y="1549831"/>
            <a:ext cx="1359187" cy="1041076"/>
          </a:xfrm>
          <a:prstGeom prst="rect">
            <a:avLst/>
          </a:prstGeom>
        </p:spPr>
      </p:pic>
    </p:spTree>
    <p:extLst>
      <p:ext uri="{BB962C8B-B14F-4D97-AF65-F5344CB8AC3E}">
        <p14:creationId xmlns:p14="http://schemas.microsoft.com/office/powerpoint/2010/main" val="10256911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3"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1000" fill="hold"/>
                                        <p:tgtEl>
                                          <p:spTgt spid="14"/>
                                        </p:tgtEl>
                                        <p:attrNameLst>
                                          <p:attrName>ppt_x</p:attrName>
                                        </p:attrNameLst>
                                      </p:cBhvr>
                                      <p:tavLst>
                                        <p:tav tm="0">
                                          <p:val>
                                            <p:strVal val="1+#ppt_w/2"/>
                                          </p:val>
                                        </p:tav>
                                        <p:tav tm="100000">
                                          <p:val>
                                            <p:strVal val="#ppt_x"/>
                                          </p:val>
                                        </p:tav>
                                      </p:tavLst>
                                    </p:anim>
                                    <p:anim calcmode="lin" valueType="num">
                                      <p:cBhvr additive="base">
                                        <p:cTn id="17" dur="1000" fill="hold"/>
                                        <p:tgtEl>
                                          <p:spTgt spid="14"/>
                                        </p:tgtEl>
                                        <p:attrNameLst>
                                          <p:attrName>ppt_y</p:attrName>
                                        </p:attrNameLst>
                                      </p:cBhvr>
                                      <p:tavLst>
                                        <p:tav tm="0">
                                          <p:val>
                                            <p:strVal val="0-#ppt_h/2"/>
                                          </p:val>
                                        </p:tav>
                                        <p:tav tm="100000">
                                          <p:val>
                                            <p:strVal val="#ppt_y"/>
                                          </p:val>
                                        </p:tav>
                                      </p:tavLst>
                                    </p:anim>
                                  </p:childTnLst>
                                </p:cTn>
                              </p:par>
                            </p:childTnLst>
                          </p:cTn>
                        </p:par>
                        <p:par>
                          <p:cTn id="18" fill="hold">
                            <p:stCondLst>
                              <p:cond delay="2500"/>
                            </p:stCondLst>
                            <p:childTnLst>
                              <p:par>
                                <p:cTn id="19" presetID="2" presetClass="entr" presetSubtype="6"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000" fill="hold"/>
                                        <p:tgtEl>
                                          <p:spTgt spid="12"/>
                                        </p:tgtEl>
                                        <p:attrNameLst>
                                          <p:attrName>ppt_x</p:attrName>
                                        </p:attrNameLst>
                                      </p:cBhvr>
                                      <p:tavLst>
                                        <p:tav tm="0">
                                          <p:val>
                                            <p:strVal val="1+#ppt_w/2"/>
                                          </p:val>
                                        </p:tav>
                                        <p:tav tm="100000">
                                          <p:val>
                                            <p:strVal val="#ppt_x"/>
                                          </p:val>
                                        </p:tav>
                                      </p:tavLst>
                                    </p:anim>
                                    <p:anim calcmode="lin" valueType="num">
                                      <p:cBhvr additive="base">
                                        <p:cTn id="22"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27B0C81B-011E-3745-9448-C8CA582D3FDD}"/>
              </a:ext>
            </a:extLst>
          </p:cNvPr>
          <p:cNvSpPr txBox="1"/>
          <p:nvPr/>
        </p:nvSpPr>
        <p:spPr>
          <a:xfrm>
            <a:off x="495438" y="1633928"/>
            <a:ext cx="8214102" cy="2662267"/>
          </a:xfrm>
          <a:prstGeom prst="rect">
            <a:avLst/>
          </a:prstGeom>
          <a:noFill/>
        </p:spPr>
        <p:txBody>
          <a:bodyPr wrap="square" rtlCol="0">
            <a:spAutoFit/>
          </a:bodyPr>
          <a:lstStyle/>
          <a:p>
            <a:pPr algn="ctr">
              <a:spcAft>
                <a:spcPts val="1800"/>
              </a:spcAft>
            </a:pPr>
            <a:r>
              <a:rPr lang="en-US" sz="4400" b="1" dirty="0"/>
              <a:t>When They Became Necessary. . .</a:t>
            </a:r>
          </a:p>
          <a:p>
            <a:pPr marL="1028700" lvl="1" indent="-571500">
              <a:buFont typeface="Arial" panose="020B0604020202020204" pitchFamily="34" charset="0"/>
              <a:buChar char="•"/>
            </a:pPr>
            <a:r>
              <a:rPr lang="en-US" sz="3600" b="1" dirty="0">
                <a:solidFill>
                  <a:schemeClr val="tx1">
                    <a:lumMod val="85000"/>
                  </a:schemeClr>
                </a:solidFill>
              </a:rPr>
              <a:t>The couple’s choice was insufficient.</a:t>
            </a:r>
          </a:p>
          <a:p>
            <a:pPr marL="1028700" lvl="1" indent="-571500">
              <a:buFont typeface="Arial" panose="020B0604020202020204" pitchFamily="34" charset="0"/>
              <a:buChar char="•"/>
            </a:pPr>
            <a:r>
              <a:rPr lang="en-US" sz="3600" b="1" dirty="0">
                <a:solidFill>
                  <a:schemeClr val="tx1">
                    <a:lumMod val="85000"/>
                  </a:schemeClr>
                </a:solidFill>
              </a:rPr>
              <a:t>What God provided was sufficient.</a:t>
            </a:r>
          </a:p>
          <a:p>
            <a:pPr marL="1028700" lvl="1" indent="-571500">
              <a:buFont typeface="Arial" panose="020B0604020202020204" pitchFamily="34" charset="0"/>
              <a:buChar char="•"/>
            </a:pPr>
            <a:endParaRPr lang="en-US" sz="3600" b="1" dirty="0">
              <a:solidFill>
                <a:schemeClr val="tx1">
                  <a:lumMod val="85000"/>
                </a:schemeClr>
              </a:solidFill>
            </a:endParaRPr>
          </a:p>
        </p:txBody>
      </p:sp>
      <p:sp>
        <p:nvSpPr>
          <p:cNvPr id="8" name="Title 1">
            <a:extLst>
              <a:ext uri="{FF2B5EF4-FFF2-40B4-BE49-F238E27FC236}">
                <a16:creationId xmlns:a16="http://schemas.microsoft.com/office/drawing/2014/main" id="{CC9D0086-DCD7-0C49-A925-EB640C3D3E35}"/>
              </a:ext>
            </a:extLst>
          </p:cNvPr>
          <p:cNvSpPr>
            <a:spLocks noGrp="1"/>
          </p:cNvSpPr>
          <p:nvPr>
            <p:ph type="ctrTitle"/>
          </p:nvPr>
        </p:nvSpPr>
        <p:spPr>
          <a:xfrm>
            <a:off x="726948" y="4897465"/>
            <a:ext cx="7667544" cy="1286359"/>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Some Observations</a:t>
            </a:r>
          </a:p>
        </p:txBody>
      </p:sp>
    </p:spTree>
    <p:extLst>
      <p:ext uri="{BB962C8B-B14F-4D97-AF65-F5344CB8AC3E}">
        <p14:creationId xmlns:p14="http://schemas.microsoft.com/office/powerpoint/2010/main" val="1680256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animEffect transition="in" filter="fade">
                                      <p:cBhvr>
                                        <p:cTn id="7" dur="1000"/>
                                        <p:tgtEl>
                                          <p:spTgt spid="13">
                                            <p:txEl>
                                              <p:pRg st="2" end="2"/>
                                            </p:txEl>
                                          </p:spTgt>
                                        </p:tgtEl>
                                      </p:cBhvr>
                                    </p:animEffect>
                                    <p:anim calcmode="lin" valueType="num">
                                      <p:cBhvr>
                                        <p:cTn id="8"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58627E5-E669-D64F-89CE-4CE12DB34B25}"/>
              </a:ext>
            </a:extLst>
          </p:cNvPr>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1927157" y="712921"/>
            <a:ext cx="4823001" cy="3728419"/>
          </a:xfrm>
          <a:prstGeom prst="rect">
            <a:avLst/>
          </a:prstGeom>
          <a:noFill/>
        </p:spPr>
      </p:pic>
      <p:pic>
        <p:nvPicPr>
          <p:cNvPr id="15" name="Picture 14">
            <a:extLst>
              <a:ext uri="{FF2B5EF4-FFF2-40B4-BE49-F238E27FC236}">
                <a16:creationId xmlns:a16="http://schemas.microsoft.com/office/drawing/2014/main" id="{BA045E29-4E57-1A4A-8EAF-A94F632B53BE}"/>
              </a:ext>
            </a:extLst>
          </p:cNvPr>
          <p:cNvPicPr>
            <a:picLocks noChangeAspect="1"/>
          </p:cNvPicPr>
          <p:nvPr/>
        </p:nvPicPr>
        <p:blipFill>
          <a:blip r:embed="rId5"/>
          <a:stretch>
            <a:fillRect/>
          </a:stretch>
        </p:blipFill>
        <p:spPr>
          <a:xfrm>
            <a:off x="4835472" y="1575338"/>
            <a:ext cx="1926956" cy="2480956"/>
          </a:xfrm>
          <a:prstGeom prst="rect">
            <a:avLst/>
          </a:prstGeom>
        </p:spPr>
      </p:pic>
      <p:pic>
        <p:nvPicPr>
          <p:cNvPr id="16" name="Picture 15">
            <a:extLst>
              <a:ext uri="{FF2B5EF4-FFF2-40B4-BE49-F238E27FC236}">
                <a16:creationId xmlns:a16="http://schemas.microsoft.com/office/drawing/2014/main" id="{43F55FD9-8305-5C49-83EF-6EB5C47D2793}"/>
              </a:ext>
            </a:extLst>
          </p:cNvPr>
          <p:cNvPicPr>
            <a:picLocks noChangeAspect="1"/>
          </p:cNvPicPr>
          <p:nvPr/>
        </p:nvPicPr>
        <p:blipFill>
          <a:blip r:embed="rId5"/>
          <a:stretch>
            <a:fillRect/>
          </a:stretch>
        </p:blipFill>
        <p:spPr>
          <a:xfrm>
            <a:off x="2105187" y="1572755"/>
            <a:ext cx="1926956" cy="2480956"/>
          </a:xfrm>
          <a:prstGeom prst="rect">
            <a:avLst/>
          </a:prstGeom>
        </p:spPr>
      </p:pic>
      <p:sp>
        <p:nvSpPr>
          <p:cNvPr id="19" name="Title 1">
            <a:extLst>
              <a:ext uri="{FF2B5EF4-FFF2-40B4-BE49-F238E27FC236}">
                <a16:creationId xmlns:a16="http://schemas.microsoft.com/office/drawing/2014/main" id="{DB9C3C26-B020-2148-AD48-B3BFB6ED8AC0}"/>
              </a:ext>
            </a:extLst>
          </p:cNvPr>
          <p:cNvSpPr>
            <a:spLocks noGrp="1"/>
          </p:cNvSpPr>
          <p:nvPr>
            <p:ph type="ctrTitle"/>
          </p:nvPr>
        </p:nvSpPr>
        <p:spPr>
          <a:xfrm>
            <a:off x="726948" y="4897465"/>
            <a:ext cx="7667544" cy="1286359"/>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Some Observations</a:t>
            </a:r>
          </a:p>
        </p:txBody>
      </p:sp>
    </p:spTree>
    <p:extLst>
      <p:ext uri="{BB962C8B-B14F-4D97-AF65-F5344CB8AC3E}">
        <p14:creationId xmlns:p14="http://schemas.microsoft.com/office/powerpoint/2010/main" val="33833717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0-#ppt_w/2"/>
                                          </p:val>
                                        </p:tav>
                                        <p:tav tm="100000">
                                          <p:val>
                                            <p:strVal val="#ppt_x"/>
                                          </p:val>
                                        </p:tav>
                                      </p:tavLst>
                                    </p:anim>
                                    <p:anim calcmode="lin" valueType="num">
                                      <p:cBhvr additive="base">
                                        <p:cTn id="12" dur="10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3"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fill="hold"/>
                                        <p:tgtEl>
                                          <p:spTgt spid="15"/>
                                        </p:tgtEl>
                                        <p:attrNameLst>
                                          <p:attrName>ppt_x</p:attrName>
                                        </p:attrNameLst>
                                      </p:cBhvr>
                                      <p:tavLst>
                                        <p:tav tm="0">
                                          <p:val>
                                            <p:strVal val="1+#ppt_w/2"/>
                                          </p:val>
                                        </p:tav>
                                        <p:tav tm="100000">
                                          <p:val>
                                            <p:strVal val="#ppt_x"/>
                                          </p:val>
                                        </p:tav>
                                      </p:tavLst>
                                    </p:anim>
                                    <p:anim calcmode="lin" valueType="num">
                                      <p:cBhvr additive="base">
                                        <p:cTn id="17" dur="1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5"/>
            <a:ext cx="7667544" cy="1286360"/>
          </a:xfrm>
        </p:spPr>
        <p:txBody>
          <a:bodyPr anchor="ctr">
            <a:normAutofit fontScale="90000"/>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Why Do Humans Need Clothes?</a:t>
            </a:r>
          </a:p>
        </p:txBody>
      </p:sp>
      <p:sp>
        <p:nvSpPr>
          <p:cNvPr id="7" name="TextBox 6">
            <a:extLst>
              <a:ext uri="{FF2B5EF4-FFF2-40B4-BE49-F238E27FC236}">
                <a16:creationId xmlns:a16="http://schemas.microsoft.com/office/drawing/2014/main" id="{27B0C81B-011E-3745-9448-C8CA582D3FDD}"/>
              </a:ext>
            </a:extLst>
          </p:cNvPr>
          <p:cNvSpPr txBox="1"/>
          <p:nvPr/>
        </p:nvSpPr>
        <p:spPr>
          <a:xfrm>
            <a:off x="464950" y="912114"/>
            <a:ext cx="8214102" cy="2000548"/>
          </a:xfrm>
          <a:prstGeom prst="rect">
            <a:avLst/>
          </a:prstGeom>
          <a:noFill/>
        </p:spPr>
        <p:txBody>
          <a:bodyPr wrap="square" rtlCol="0">
            <a:spAutoFit/>
          </a:bodyPr>
          <a:lstStyle/>
          <a:p>
            <a:pPr algn="ctr">
              <a:spcAft>
                <a:spcPts val="1200"/>
              </a:spcAft>
            </a:pPr>
            <a:r>
              <a:rPr lang="en-US" sz="4400" b="1" dirty="0"/>
              <a:t>Scripture Addresses Their Purpose</a:t>
            </a:r>
          </a:p>
          <a:p>
            <a:pPr marL="1028700" lvl="1" indent="-571500">
              <a:buFont typeface="Arial" panose="020B0604020202020204" pitchFamily="34" charset="0"/>
              <a:buChar char="•"/>
            </a:pPr>
            <a:r>
              <a:rPr lang="en-US" sz="3500" b="1" dirty="0">
                <a:solidFill>
                  <a:schemeClr val="tx1">
                    <a:lumMod val="85000"/>
                  </a:schemeClr>
                </a:solidFill>
              </a:rPr>
              <a:t>For warmth and protection (Deut. 24:12-13, 17; Job 22:6; 24:7, 10).</a:t>
            </a:r>
          </a:p>
        </p:txBody>
      </p:sp>
    </p:spTree>
    <p:extLst>
      <p:ext uri="{BB962C8B-B14F-4D97-AF65-F5344CB8AC3E}">
        <p14:creationId xmlns:p14="http://schemas.microsoft.com/office/powerpoint/2010/main" val="5463282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7">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58627E5-E669-D64F-89CE-4CE12DB34B25}"/>
              </a:ext>
            </a:extLst>
          </p:cNvPr>
          <p:cNvPicPr>
            <a:picLocks noChangeAspect="1"/>
          </p:cNvPicPr>
          <p:nvPr/>
        </p:nvPicPr>
        <p:blipFill rotWithShape="1">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100000"/>
                    </a14:imgEffect>
                  </a14:imgLayer>
                </a14:imgProps>
              </a:ext>
            </a:extLst>
          </a:blip>
          <a:srcRect r="49982"/>
          <a:stretch/>
        </p:blipFill>
        <p:spPr>
          <a:xfrm>
            <a:off x="1927158" y="712921"/>
            <a:ext cx="2412368" cy="3728419"/>
          </a:xfrm>
          <a:prstGeom prst="rect">
            <a:avLst/>
          </a:prstGeom>
          <a:noFill/>
        </p:spPr>
      </p:pic>
      <p:pic>
        <p:nvPicPr>
          <p:cNvPr id="16" name="Picture 15">
            <a:extLst>
              <a:ext uri="{FF2B5EF4-FFF2-40B4-BE49-F238E27FC236}">
                <a16:creationId xmlns:a16="http://schemas.microsoft.com/office/drawing/2014/main" id="{43F55FD9-8305-5C49-83EF-6EB5C47D2793}"/>
              </a:ext>
            </a:extLst>
          </p:cNvPr>
          <p:cNvPicPr>
            <a:picLocks noChangeAspect="1"/>
          </p:cNvPicPr>
          <p:nvPr/>
        </p:nvPicPr>
        <p:blipFill>
          <a:blip r:embed="rId5"/>
          <a:srcRect/>
          <a:stretch/>
        </p:blipFill>
        <p:spPr>
          <a:xfrm>
            <a:off x="2196671" y="1545460"/>
            <a:ext cx="1689395" cy="2480956"/>
          </a:xfrm>
          <a:prstGeom prst="rect">
            <a:avLst/>
          </a:prstGeom>
        </p:spPr>
      </p:pic>
      <p:pic>
        <p:nvPicPr>
          <p:cNvPr id="3" name="Picture 2">
            <a:extLst>
              <a:ext uri="{FF2B5EF4-FFF2-40B4-BE49-F238E27FC236}">
                <a16:creationId xmlns:a16="http://schemas.microsoft.com/office/drawing/2014/main" id="{AFDC6DF2-22EB-874B-A189-667B7939424A}"/>
              </a:ext>
            </a:extLst>
          </p:cNvPr>
          <p:cNvPicPr>
            <a:picLocks noChangeAspect="1"/>
          </p:cNvPicPr>
          <p:nvPr/>
        </p:nvPicPr>
        <p:blipFill>
          <a:blip r:embed="rId6"/>
          <a:stretch>
            <a:fillRect/>
          </a:stretch>
        </p:blipFill>
        <p:spPr>
          <a:xfrm>
            <a:off x="1908142" y="1479740"/>
            <a:ext cx="2174154" cy="2960177"/>
          </a:xfrm>
          <a:prstGeom prst="rect">
            <a:avLst/>
          </a:prstGeom>
        </p:spPr>
      </p:pic>
      <p:sp>
        <p:nvSpPr>
          <p:cNvPr id="10" name="TextBox 9">
            <a:extLst>
              <a:ext uri="{FF2B5EF4-FFF2-40B4-BE49-F238E27FC236}">
                <a16:creationId xmlns:a16="http://schemas.microsoft.com/office/drawing/2014/main" id="{F218E94C-B68A-894F-ABCF-4BAA6135729A}"/>
              </a:ext>
            </a:extLst>
          </p:cNvPr>
          <p:cNvSpPr txBox="1"/>
          <p:nvPr/>
        </p:nvSpPr>
        <p:spPr>
          <a:xfrm>
            <a:off x="4742481" y="1100379"/>
            <a:ext cx="3425125" cy="769441"/>
          </a:xfrm>
          <a:prstGeom prst="rect">
            <a:avLst/>
          </a:prstGeom>
          <a:noFill/>
        </p:spPr>
        <p:txBody>
          <a:bodyPr wrap="square" rtlCol="0">
            <a:spAutoFit/>
          </a:bodyPr>
          <a:lstStyle/>
          <a:p>
            <a:r>
              <a:rPr lang="en-US" sz="4400" b="1" dirty="0"/>
              <a:t>Tunic</a:t>
            </a:r>
            <a:endParaRPr lang="en-US" sz="4000" b="1" dirty="0"/>
          </a:p>
        </p:txBody>
      </p:sp>
      <p:sp>
        <p:nvSpPr>
          <p:cNvPr id="12" name="TextBox 11">
            <a:extLst>
              <a:ext uri="{FF2B5EF4-FFF2-40B4-BE49-F238E27FC236}">
                <a16:creationId xmlns:a16="http://schemas.microsoft.com/office/drawing/2014/main" id="{02ACF0D8-8AD5-FD4D-9107-CAD09AAE6050}"/>
              </a:ext>
            </a:extLst>
          </p:cNvPr>
          <p:cNvSpPr txBox="1"/>
          <p:nvPr/>
        </p:nvSpPr>
        <p:spPr>
          <a:xfrm>
            <a:off x="4739898" y="2198175"/>
            <a:ext cx="3425125" cy="769441"/>
          </a:xfrm>
          <a:prstGeom prst="rect">
            <a:avLst/>
          </a:prstGeom>
          <a:noFill/>
        </p:spPr>
        <p:txBody>
          <a:bodyPr wrap="square" rtlCol="0">
            <a:spAutoFit/>
          </a:bodyPr>
          <a:lstStyle/>
          <a:p>
            <a:r>
              <a:rPr lang="en-US" sz="4400" b="1" dirty="0"/>
              <a:t>Cloak</a:t>
            </a:r>
            <a:endParaRPr lang="en-US" sz="3200" b="1" dirty="0"/>
          </a:p>
        </p:txBody>
      </p:sp>
      <p:sp>
        <p:nvSpPr>
          <p:cNvPr id="17" name="TextBox 16">
            <a:extLst>
              <a:ext uri="{FF2B5EF4-FFF2-40B4-BE49-F238E27FC236}">
                <a16:creationId xmlns:a16="http://schemas.microsoft.com/office/drawing/2014/main" id="{E9DCFC0A-9D1C-9A48-969E-FA80C30C38B2}"/>
              </a:ext>
            </a:extLst>
          </p:cNvPr>
          <p:cNvSpPr txBox="1"/>
          <p:nvPr/>
        </p:nvSpPr>
        <p:spPr>
          <a:xfrm>
            <a:off x="4752813" y="3249477"/>
            <a:ext cx="3926238" cy="769441"/>
          </a:xfrm>
          <a:prstGeom prst="rect">
            <a:avLst/>
          </a:prstGeom>
          <a:noFill/>
        </p:spPr>
        <p:txBody>
          <a:bodyPr wrap="square" rtlCol="0">
            <a:spAutoFit/>
          </a:bodyPr>
          <a:lstStyle/>
          <a:p>
            <a:r>
              <a:rPr lang="en-US" sz="4400" b="1" dirty="0"/>
              <a:t>Matthew 5:40</a:t>
            </a:r>
            <a:endParaRPr lang="en-US" sz="3200" b="1" dirty="0"/>
          </a:p>
        </p:txBody>
      </p:sp>
      <p:sp>
        <p:nvSpPr>
          <p:cNvPr id="20" name="Title 1">
            <a:extLst>
              <a:ext uri="{FF2B5EF4-FFF2-40B4-BE49-F238E27FC236}">
                <a16:creationId xmlns:a16="http://schemas.microsoft.com/office/drawing/2014/main" id="{C359765E-268E-764F-ACD6-18D5830D327E}"/>
              </a:ext>
            </a:extLst>
          </p:cNvPr>
          <p:cNvSpPr>
            <a:spLocks noGrp="1"/>
          </p:cNvSpPr>
          <p:nvPr>
            <p:ph type="ctrTitle"/>
          </p:nvPr>
        </p:nvSpPr>
        <p:spPr>
          <a:xfrm>
            <a:off x="726948" y="4897465"/>
            <a:ext cx="7667544" cy="1286360"/>
          </a:xfrm>
        </p:spPr>
        <p:txBody>
          <a:bodyPr anchor="ctr">
            <a:normAutofit fontScale="90000"/>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Why Do Humans Need Clothes?</a:t>
            </a:r>
          </a:p>
        </p:txBody>
      </p:sp>
    </p:spTree>
    <p:extLst>
      <p:ext uri="{BB962C8B-B14F-4D97-AF65-F5344CB8AC3E}">
        <p14:creationId xmlns:p14="http://schemas.microsoft.com/office/powerpoint/2010/main" val="13088054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1"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2"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000" fill="hold"/>
                                        <p:tgtEl>
                                          <p:spTgt spid="3"/>
                                        </p:tgtEl>
                                        <p:attrNameLst>
                                          <p:attrName>ppt_x</p:attrName>
                                        </p:attrNameLst>
                                      </p:cBhvr>
                                      <p:tavLst>
                                        <p:tav tm="0">
                                          <p:val>
                                            <p:strVal val="0-#ppt_w/2"/>
                                          </p:val>
                                        </p:tav>
                                        <p:tav tm="100000">
                                          <p:val>
                                            <p:strVal val="#ppt_x"/>
                                          </p:val>
                                        </p:tav>
                                      </p:tavLst>
                                    </p:anim>
                                    <p:anim calcmode="lin" valueType="num">
                                      <p:cBhvr additive="base">
                                        <p:cTn id="15" dur="1000" fill="hold"/>
                                        <p:tgtEl>
                                          <p:spTgt spid="3"/>
                                        </p:tgtEl>
                                        <p:attrNameLst>
                                          <p:attrName>ppt_y</p:attrName>
                                        </p:attrNameLst>
                                      </p:cBhvr>
                                      <p:tavLst>
                                        <p:tav tm="0">
                                          <p:val>
                                            <p:strVal val="1+#ppt_h/2"/>
                                          </p:val>
                                        </p:tav>
                                        <p:tav tm="100000">
                                          <p:val>
                                            <p:strVal val="#ppt_y"/>
                                          </p:val>
                                        </p:tav>
                                      </p:tavLst>
                                    </p:anim>
                                  </p:childTnLst>
                                </p:cTn>
                              </p:par>
                              <p:par>
                                <p:cTn id="16" presetID="42" presetClass="entr" presetSubtype="0" fill="hold" grpId="1"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1"/>
      <p:bldP spid="12" grpId="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5"/>
            <a:ext cx="7667544" cy="1286360"/>
          </a:xfrm>
        </p:spPr>
        <p:txBody>
          <a:bodyPr anchor="ctr">
            <a:normAutofit fontScale="90000"/>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Why Do Humans Need Clothes?</a:t>
            </a:r>
          </a:p>
        </p:txBody>
      </p:sp>
      <p:sp>
        <p:nvSpPr>
          <p:cNvPr id="7" name="TextBox 6">
            <a:extLst>
              <a:ext uri="{FF2B5EF4-FFF2-40B4-BE49-F238E27FC236}">
                <a16:creationId xmlns:a16="http://schemas.microsoft.com/office/drawing/2014/main" id="{27B0C81B-011E-3745-9448-C8CA582D3FDD}"/>
              </a:ext>
            </a:extLst>
          </p:cNvPr>
          <p:cNvSpPr txBox="1"/>
          <p:nvPr/>
        </p:nvSpPr>
        <p:spPr>
          <a:xfrm>
            <a:off x="464950" y="912114"/>
            <a:ext cx="8214102" cy="4170372"/>
          </a:xfrm>
          <a:prstGeom prst="rect">
            <a:avLst/>
          </a:prstGeom>
          <a:noFill/>
        </p:spPr>
        <p:txBody>
          <a:bodyPr wrap="square" rtlCol="0">
            <a:spAutoFit/>
          </a:bodyPr>
          <a:lstStyle/>
          <a:p>
            <a:pPr algn="ctr">
              <a:spcAft>
                <a:spcPts val="1200"/>
              </a:spcAft>
            </a:pPr>
            <a:r>
              <a:rPr lang="en-US" sz="4400" b="1" dirty="0"/>
              <a:t>Scripture Addresses Their Purpose</a:t>
            </a:r>
          </a:p>
          <a:p>
            <a:pPr marL="1028700" lvl="1" indent="-571500">
              <a:buFont typeface="Arial" panose="020B0604020202020204" pitchFamily="34" charset="0"/>
              <a:buChar char="•"/>
            </a:pPr>
            <a:r>
              <a:rPr lang="en-US" sz="3500" b="1" dirty="0">
                <a:solidFill>
                  <a:schemeClr val="tx1">
                    <a:lumMod val="85000"/>
                  </a:schemeClr>
                </a:solidFill>
              </a:rPr>
              <a:t>For warmth and protection (Deut. 24:12-13, 17; Job 22:6; 24:7, 10).</a:t>
            </a:r>
          </a:p>
          <a:p>
            <a:pPr marL="1028700" lvl="1" indent="-571500">
              <a:buFont typeface="Arial" panose="020B0604020202020204" pitchFamily="34" charset="0"/>
              <a:buChar char="•"/>
            </a:pPr>
            <a:r>
              <a:rPr lang="en-US" sz="3500" b="1" dirty="0">
                <a:solidFill>
                  <a:schemeClr val="tx1">
                    <a:lumMod val="85000"/>
                  </a:schemeClr>
                </a:solidFill>
              </a:rPr>
              <a:t>To cover nakedness reserved for one’s spouse (Hos. 2:9; Isa. 47:3; Gen. 9:20-23; Lev. 18:6-19). </a:t>
            </a:r>
          </a:p>
          <a:p>
            <a:pPr marL="1028700" lvl="1" indent="-571500">
              <a:buFont typeface="Arial" panose="020B0604020202020204" pitchFamily="34" charset="0"/>
              <a:buChar char="•"/>
            </a:pPr>
            <a:endParaRPr lang="en-US" sz="3600" b="1" dirty="0">
              <a:solidFill>
                <a:schemeClr val="tx1">
                  <a:lumMod val="85000"/>
                </a:schemeClr>
              </a:solidFill>
            </a:endParaRPr>
          </a:p>
        </p:txBody>
      </p:sp>
    </p:spTree>
    <p:extLst>
      <p:ext uri="{BB962C8B-B14F-4D97-AF65-F5344CB8AC3E}">
        <p14:creationId xmlns:p14="http://schemas.microsoft.com/office/powerpoint/2010/main" val="31741086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5"/>
            <a:ext cx="7667544" cy="1286360"/>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Some Observations</a:t>
            </a:r>
          </a:p>
        </p:txBody>
      </p:sp>
      <p:sp>
        <p:nvSpPr>
          <p:cNvPr id="13" name="TextBox 12">
            <a:extLst>
              <a:ext uri="{FF2B5EF4-FFF2-40B4-BE49-F238E27FC236}">
                <a16:creationId xmlns:a16="http://schemas.microsoft.com/office/drawing/2014/main" id="{27B0C81B-011E-3745-9448-C8CA582D3FDD}"/>
              </a:ext>
            </a:extLst>
          </p:cNvPr>
          <p:cNvSpPr txBox="1"/>
          <p:nvPr/>
        </p:nvSpPr>
        <p:spPr>
          <a:xfrm>
            <a:off x="464441" y="440559"/>
            <a:ext cx="8214102" cy="4201150"/>
          </a:xfrm>
          <a:prstGeom prst="rect">
            <a:avLst/>
          </a:prstGeom>
          <a:noFill/>
        </p:spPr>
        <p:txBody>
          <a:bodyPr wrap="square" rtlCol="0">
            <a:spAutoFit/>
          </a:bodyPr>
          <a:lstStyle/>
          <a:p>
            <a:pPr algn="ctr">
              <a:spcAft>
                <a:spcPts val="1800"/>
              </a:spcAft>
            </a:pPr>
            <a:r>
              <a:rPr lang="en-US" sz="4400" b="1" dirty="0"/>
              <a:t>Whatever “Nakedness” Is. . .</a:t>
            </a:r>
          </a:p>
          <a:p>
            <a:pPr marL="1028700" lvl="1" indent="-571500">
              <a:buFont typeface="Arial" panose="020B0604020202020204" pitchFamily="34" charset="0"/>
              <a:buChar char="•"/>
            </a:pPr>
            <a:r>
              <a:rPr lang="en-US" sz="3600" b="1" dirty="0">
                <a:solidFill>
                  <a:schemeClr val="tx1">
                    <a:lumMod val="85000"/>
                  </a:schemeClr>
                </a:solidFill>
              </a:rPr>
              <a:t>It was shameful even for family to view (Gen. 9:20-23). </a:t>
            </a:r>
          </a:p>
          <a:p>
            <a:pPr marL="1485900" lvl="2" indent="-571500">
              <a:buFont typeface="Wingdings" pitchFamily="2" charset="2"/>
              <a:buChar char="§"/>
            </a:pPr>
            <a:r>
              <a:rPr lang="en-US" sz="2800" b="1" dirty="0">
                <a:solidFill>
                  <a:schemeClr val="tx1">
                    <a:lumMod val="85000"/>
                  </a:schemeClr>
                </a:solidFill>
              </a:rPr>
              <a:t>Alcohol (Gen. 9:21; cf. Lam. 4:21; Hab. 2:15)  </a:t>
            </a:r>
          </a:p>
          <a:p>
            <a:pPr marL="1028700" lvl="1" indent="-571500">
              <a:buFont typeface="Arial" panose="020B0604020202020204" pitchFamily="34" charset="0"/>
              <a:buChar char="•"/>
            </a:pPr>
            <a:r>
              <a:rPr lang="en-US" sz="3600" b="1" dirty="0">
                <a:solidFill>
                  <a:schemeClr val="tx1">
                    <a:lumMod val="85000"/>
                  </a:schemeClr>
                </a:solidFill>
              </a:rPr>
              <a:t>A person’s “nakedness” belongs to him or her and to his or her spouse (Lev. 18:8; cf. Gen. 2:25; 3:10).</a:t>
            </a:r>
          </a:p>
        </p:txBody>
      </p:sp>
    </p:spTree>
    <p:extLst>
      <p:ext uri="{BB962C8B-B14F-4D97-AF65-F5344CB8AC3E}">
        <p14:creationId xmlns:p14="http://schemas.microsoft.com/office/powerpoint/2010/main" val="23460299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fade">
                                      <p:cBhvr>
                                        <p:cTn id="14" dur="1000"/>
                                        <p:tgtEl>
                                          <p:spTgt spid="13">
                                            <p:txEl>
                                              <p:pRg st="0" end="0"/>
                                            </p:txEl>
                                          </p:spTgt>
                                        </p:tgtEl>
                                      </p:cBhvr>
                                    </p:animEffect>
                                    <p:anim calcmode="lin" valueType="num">
                                      <p:cBhvr>
                                        <p:cTn id="1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fade">
                                      <p:cBhvr>
                                        <p:cTn id="21" dur="1000"/>
                                        <p:tgtEl>
                                          <p:spTgt spid="13">
                                            <p:txEl>
                                              <p:pRg st="1" end="1"/>
                                            </p:txEl>
                                          </p:spTgt>
                                        </p:tgtEl>
                                      </p:cBhvr>
                                    </p:animEffect>
                                    <p:anim calcmode="lin" valueType="num">
                                      <p:cBhvr>
                                        <p:cTn id="22"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2" end="2"/>
                                            </p:txEl>
                                          </p:spTgt>
                                        </p:tgtEl>
                                        <p:attrNameLst>
                                          <p:attrName>style.visibility</p:attrName>
                                        </p:attrNameLst>
                                      </p:cBhvr>
                                      <p:to>
                                        <p:strVal val="visible"/>
                                      </p:to>
                                    </p:set>
                                    <p:animEffect transition="in" filter="fade">
                                      <p:cBhvr>
                                        <p:cTn id="28" dur="1000"/>
                                        <p:tgtEl>
                                          <p:spTgt spid="13">
                                            <p:txEl>
                                              <p:pRg st="2" end="2"/>
                                            </p:txEl>
                                          </p:spTgt>
                                        </p:tgtEl>
                                      </p:cBhvr>
                                    </p:animEffect>
                                    <p:anim calcmode="lin" valueType="num">
                                      <p:cBhvr>
                                        <p:cTn id="29"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xEl>
                                              <p:pRg st="3" end="3"/>
                                            </p:txEl>
                                          </p:spTgt>
                                        </p:tgtEl>
                                        <p:attrNameLst>
                                          <p:attrName>style.visibility</p:attrName>
                                        </p:attrNameLst>
                                      </p:cBhvr>
                                      <p:to>
                                        <p:strVal val="visible"/>
                                      </p:to>
                                    </p:set>
                                    <p:animEffect transition="in" filter="fade">
                                      <p:cBhvr>
                                        <p:cTn id="35" dur="1000"/>
                                        <p:tgtEl>
                                          <p:spTgt spid="13">
                                            <p:txEl>
                                              <p:pRg st="3" end="3"/>
                                            </p:txEl>
                                          </p:spTgt>
                                        </p:tgtEl>
                                      </p:cBhvr>
                                    </p:animEffect>
                                    <p:anim calcmode="lin" valueType="num">
                                      <p:cBhvr>
                                        <p:cTn id="36"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uiExpand="1"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5"/>
            <a:ext cx="7667544" cy="1286360"/>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What Is Nakedness?</a:t>
            </a:r>
          </a:p>
        </p:txBody>
      </p:sp>
      <p:sp>
        <p:nvSpPr>
          <p:cNvPr id="7" name="TextBox 6">
            <a:extLst>
              <a:ext uri="{FF2B5EF4-FFF2-40B4-BE49-F238E27FC236}">
                <a16:creationId xmlns:a16="http://schemas.microsoft.com/office/drawing/2014/main" id="{7113286E-358C-8041-A9F6-634A167E5DBA}"/>
              </a:ext>
            </a:extLst>
          </p:cNvPr>
          <p:cNvSpPr txBox="1"/>
          <p:nvPr/>
        </p:nvSpPr>
        <p:spPr>
          <a:xfrm>
            <a:off x="1160060" y="4324027"/>
            <a:ext cx="6373504" cy="461665"/>
          </a:xfrm>
          <a:prstGeom prst="rect">
            <a:avLst/>
          </a:prstGeom>
          <a:noFill/>
        </p:spPr>
        <p:txBody>
          <a:bodyPr wrap="square" rtlCol="0">
            <a:spAutoFit/>
          </a:bodyPr>
          <a:lstStyle/>
          <a:p>
            <a:pPr algn="ctr"/>
            <a:r>
              <a:rPr lang="en-US" sz="2400" b="1" dirty="0"/>
              <a:t>It Is Not What Our Culture Says</a:t>
            </a:r>
          </a:p>
        </p:txBody>
      </p:sp>
      <p:pic>
        <p:nvPicPr>
          <p:cNvPr id="8" name="Picture 7">
            <a:extLst>
              <a:ext uri="{FF2B5EF4-FFF2-40B4-BE49-F238E27FC236}">
                <a16:creationId xmlns:a16="http://schemas.microsoft.com/office/drawing/2014/main" id="{7A143DF0-7817-9246-BEC9-1CDB8166C75E}"/>
              </a:ext>
            </a:extLst>
          </p:cNvPr>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2172818" y="708779"/>
            <a:ext cx="4528234" cy="3500549"/>
          </a:xfrm>
          <a:prstGeom prst="rect">
            <a:avLst/>
          </a:prstGeom>
          <a:noFill/>
        </p:spPr>
      </p:pic>
      <p:pic>
        <p:nvPicPr>
          <p:cNvPr id="4" name="Picture 3">
            <a:extLst>
              <a:ext uri="{FF2B5EF4-FFF2-40B4-BE49-F238E27FC236}">
                <a16:creationId xmlns:a16="http://schemas.microsoft.com/office/drawing/2014/main" id="{D9DDC2E4-8FE6-4E45-85BF-5D0942914669}"/>
              </a:ext>
            </a:extLst>
          </p:cNvPr>
          <p:cNvPicPr>
            <a:picLocks noChangeAspect="1"/>
          </p:cNvPicPr>
          <p:nvPr/>
        </p:nvPicPr>
        <p:blipFill>
          <a:blip r:embed="rId5"/>
          <a:stretch>
            <a:fillRect/>
          </a:stretch>
        </p:blipFill>
        <p:spPr>
          <a:xfrm flipV="1">
            <a:off x="2688609" y="655093"/>
            <a:ext cx="994734" cy="559558"/>
          </a:xfrm>
          <a:prstGeom prst="rect">
            <a:avLst/>
          </a:prstGeom>
        </p:spPr>
      </p:pic>
      <p:pic>
        <p:nvPicPr>
          <p:cNvPr id="10" name="Picture 9">
            <a:extLst>
              <a:ext uri="{FF2B5EF4-FFF2-40B4-BE49-F238E27FC236}">
                <a16:creationId xmlns:a16="http://schemas.microsoft.com/office/drawing/2014/main" id="{08A3C6BC-D03E-FB4C-BD7F-BE4E18E88821}"/>
              </a:ext>
            </a:extLst>
          </p:cNvPr>
          <p:cNvPicPr>
            <a:picLocks noChangeAspect="1"/>
          </p:cNvPicPr>
          <p:nvPr/>
        </p:nvPicPr>
        <p:blipFill>
          <a:blip r:embed="rId5"/>
          <a:stretch>
            <a:fillRect/>
          </a:stretch>
        </p:blipFill>
        <p:spPr>
          <a:xfrm flipV="1">
            <a:off x="5202072" y="616424"/>
            <a:ext cx="994734" cy="559558"/>
          </a:xfrm>
          <a:prstGeom prst="rect">
            <a:avLst/>
          </a:prstGeom>
        </p:spPr>
      </p:pic>
      <p:sp>
        <p:nvSpPr>
          <p:cNvPr id="5" name="Rectangle 4">
            <a:extLst>
              <a:ext uri="{FF2B5EF4-FFF2-40B4-BE49-F238E27FC236}">
                <a16:creationId xmlns:a16="http://schemas.microsoft.com/office/drawing/2014/main" id="{6758E1F4-2BEA-0748-9F79-54AC4219B1E2}"/>
              </a:ext>
            </a:extLst>
          </p:cNvPr>
          <p:cNvSpPr/>
          <p:nvPr/>
        </p:nvSpPr>
        <p:spPr>
          <a:xfrm>
            <a:off x="2756846" y="2702256"/>
            <a:ext cx="859809" cy="450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8AE380E-A262-4C48-A2DF-6DF28EEAB7E9}"/>
              </a:ext>
            </a:extLst>
          </p:cNvPr>
          <p:cNvSpPr/>
          <p:nvPr/>
        </p:nvSpPr>
        <p:spPr>
          <a:xfrm>
            <a:off x="5243014" y="2690883"/>
            <a:ext cx="859809" cy="450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B50C7D3-0484-A84D-8454-172BDF9A9FEA}"/>
              </a:ext>
            </a:extLst>
          </p:cNvPr>
          <p:cNvSpPr/>
          <p:nvPr/>
        </p:nvSpPr>
        <p:spPr>
          <a:xfrm>
            <a:off x="5256662" y="1776484"/>
            <a:ext cx="859809" cy="4503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79719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strVal val="#ppt_w*0.70"/>
                                          </p:val>
                                        </p:tav>
                                        <p:tav tm="100000">
                                          <p:val>
                                            <p:strVal val="#ppt_w"/>
                                          </p:val>
                                        </p:tav>
                                      </p:tavLst>
                                    </p:anim>
                                    <p:anim calcmode="lin" valueType="num">
                                      <p:cBhvr>
                                        <p:cTn id="15" dur="1000" fill="hold"/>
                                        <p:tgtEl>
                                          <p:spTgt spid="7"/>
                                        </p:tgtEl>
                                        <p:attrNameLst>
                                          <p:attrName>ppt_h</p:attrName>
                                        </p:attrNameLst>
                                      </p:cBhvr>
                                      <p:tavLst>
                                        <p:tav tm="0">
                                          <p:val>
                                            <p:strVal val="#ppt_h"/>
                                          </p:val>
                                        </p:tav>
                                        <p:tav tm="100000">
                                          <p:val>
                                            <p:strVal val="#ppt_h"/>
                                          </p:val>
                                        </p:tav>
                                      </p:tavLst>
                                    </p:anim>
                                    <p:animEffect transition="in" filter="fade">
                                      <p:cBhvr>
                                        <p:cTn id="16" dur="1000"/>
                                        <p:tgtEl>
                                          <p:spTgt spid="7"/>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0-#ppt_w/2"/>
                                          </p:val>
                                        </p:tav>
                                        <p:tav tm="100000">
                                          <p:val>
                                            <p:strVal val="#ppt_x"/>
                                          </p:val>
                                        </p:tav>
                                      </p:tavLst>
                                    </p:anim>
                                    <p:anim calcmode="lin" valueType="num">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1+#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5" grpId="0" animBg="1"/>
      <p:bldP spid="12"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5"/>
            <a:ext cx="7667544" cy="1286360"/>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What Is Nakedness?</a:t>
            </a:r>
          </a:p>
        </p:txBody>
      </p:sp>
      <p:sp>
        <p:nvSpPr>
          <p:cNvPr id="7" name="TextBox 6">
            <a:extLst>
              <a:ext uri="{FF2B5EF4-FFF2-40B4-BE49-F238E27FC236}">
                <a16:creationId xmlns:a16="http://schemas.microsoft.com/office/drawing/2014/main" id="{7113286E-358C-8041-A9F6-634A167E5DBA}"/>
              </a:ext>
            </a:extLst>
          </p:cNvPr>
          <p:cNvSpPr txBox="1"/>
          <p:nvPr/>
        </p:nvSpPr>
        <p:spPr>
          <a:xfrm>
            <a:off x="1160060" y="4324027"/>
            <a:ext cx="6373504" cy="461665"/>
          </a:xfrm>
          <a:prstGeom prst="rect">
            <a:avLst/>
          </a:prstGeom>
          <a:noFill/>
        </p:spPr>
        <p:txBody>
          <a:bodyPr wrap="square" rtlCol="0">
            <a:spAutoFit/>
          </a:bodyPr>
          <a:lstStyle/>
          <a:p>
            <a:pPr algn="ctr"/>
            <a:r>
              <a:rPr lang="en-US" sz="2400" b="1" dirty="0"/>
              <a:t>Does This Cover Nakedness?</a:t>
            </a:r>
          </a:p>
        </p:txBody>
      </p:sp>
      <p:pic>
        <p:nvPicPr>
          <p:cNvPr id="8" name="Picture 7">
            <a:extLst>
              <a:ext uri="{FF2B5EF4-FFF2-40B4-BE49-F238E27FC236}">
                <a16:creationId xmlns:a16="http://schemas.microsoft.com/office/drawing/2014/main" id="{7A143DF0-7817-9246-BEC9-1CDB8166C75E}"/>
              </a:ext>
            </a:extLst>
          </p:cNvPr>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2172818" y="708779"/>
            <a:ext cx="4528234" cy="3500549"/>
          </a:xfrm>
          <a:prstGeom prst="rect">
            <a:avLst/>
          </a:prstGeom>
          <a:noFill/>
        </p:spPr>
      </p:pic>
      <p:pic>
        <p:nvPicPr>
          <p:cNvPr id="9" name="Picture 8">
            <a:extLst>
              <a:ext uri="{FF2B5EF4-FFF2-40B4-BE49-F238E27FC236}">
                <a16:creationId xmlns:a16="http://schemas.microsoft.com/office/drawing/2014/main" id="{83D320AF-F352-324F-B319-C7B54152C084}"/>
              </a:ext>
            </a:extLst>
          </p:cNvPr>
          <p:cNvPicPr>
            <a:picLocks noChangeAspect="1"/>
          </p:cNvPicPr>
          <p:nvPr/>
        </p:nvPicPr>
        <p:blipFill>
          <a:blip r:embed="rId5"/>
          <a:stretch>
            <a:fillRect/>
          </a:stretch>
        </p:blipFill>
        <p:spPr>
          <a:xfrm>
            <a:off x="2567793" y="1501255"/>
            <a:ext cx="1239931" cy="2565778"/>
          </a:xfrm>
          <a:prstGeom prst="rect">
            <a:avLst/>
          </a:prstGeom>
        </p:spPr>
      </p:pic>
      <p:pic>
        <p:nvPicPr>
          <p:cNvPr id="16" name="Picture 15">
            <a:extLst>
              <a:ext uri="{FF2B5EF4-FFF2-40B4-BE49-F238E27FC236}">
                <a16:creationId xmlns:a16="http://schemas.microsoft.com/office/drawing/2014/main" id="{882E2666-C119-4345-9D6D-F0E671CED895}"/>
              </a:ext>
            </a:extLst>
          </p:cNvPr>
          <p:cNvPicPr>
            <a:picLocks noChangeAspect="1"/>
          </p:cNvPicPr>
          <p:nvPr/>
        </p:nvPicPr>
        <p:blipFill>
          <a:blip r:embed="rId6"/>
          <a:stretch>
            <a:fillRect/>
          </a:stretch>
        </p:blipFill>
        <p:spPr>
          <a:xfrm>
            <a:off x="5076967" y="1484004"/>
            <a:ext cx="1228298" cy="2542085"/>
          </a:xfrm>
          <a:prstGeom prst="rect">
            <a:avLst/>
          </a:prstGeom>
        </p:spPr>
      </p:pic>
      <p:pic>
        <p:nvPicPr>
          <p:cNvPr id="18" name="Picture 17">
            <a:extLst>
              <a:ext uri="{FF2B5EF4-FFF2-40B4-BE49-F238E27FC236}">
                <a16:creationId xmlns:a16="http://schemas.microsoft.com/office/drawing/2014/main" id="{B7545BA4-E2B9-A445-82EA-B60A22D261C6}"/>
              </a:ext>
            </a:extLst>
          </p:cNvPr>
          <p:cNvPicPr>
            <a:picLocks noChangeAspect="1"/>
          </p:cNvPicPr>
          <p:nvPr/>
        </p:nvPicPr>
        <p:blipFill rotWithShape="1">
          <a:blip r:embed="rId7"/>
          <a:srcRect t="1" b="21697"/>
          <a:stretch/>
        </p:blipFill>
        <p:spPr>
          <a:xfrm rot="19685835" flipH="1">
            <a:off x="1787549" y="800360"/>
            <a:ext cx="1109468" cy="1222324"/>
          </a:xfrm>
          <a:prstGeom prst="rect">
            <a:avLst/>
          </a:prstGeom>
        </p:spPr>
      </p:pic>
      <p:pic>
        <p:nvPicPr>
          <p:cNvPr id="19" name="Picture 18">
            <a:extLst>
              <a:ext uri="{FF2B5EF4-FFF2-40B4-BE49-F238E27FC236}">
                <a16:creationId xmlns:a16="http://schemas.microsoft.com/office/drawing/2014/main" id="{88DD0A96-FE2A-E441-A523-438B576C1F25}"/>
              </a:ext>
            </a:extLst>
          </p:cNvPr>
          <p:cNvPicPr>
            <a:picLocks noChangeAspect="1"/>
          </p:cNvPicPr>
          <p:nvPr/>
        </p:nvPicPr>
        <p:blipFill rotWithShape="1">
          <a:blip r:embed="rId8"/>
          <a:srcRect l="6272" t="-5915" r="1607" b="21551"/>
          <a:stretch/>
        </p:blipFill>
        <p:spPr>
          <a:xfrm rot="1726809">
            <a:off x="6054051" y="707577"/>
            <a:ext cx="1265170" cy="1381450"/>
          </a:xfrm>
          <a:prstGeom prst="rect">
            <a:avLst/>
          </a:prstGeom>
        </p:spPr>
      </p:pic>
    </p:spTree>
    <p:extLst>
      <p:ext uri="{BB962C8B-B14F-4D97-AF65-F5344CB8AC3E}">
        <p14:creationId xmlns:p14="http://schemas.microsoft.com/office/powerpoint/2010/main" val="39791756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2" presetClass="entr" presetSubtype="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1000" fill="hold"/>
                                        <p:tgtEl>
                                          <p:spTgt spid="18"/>
                                        </p:tgtEl>
                                        <p:attrNameLst>
                                          <p:attrName>ppt_x</p:attrName>
                                        </p:attrNameLst>
                                      </p:cBhvr>
                                      <p:tavLst>
                                        <p:tav tm="0">
                                          <p:val>
                                            <p:strVal val="#ppt_x"/>
                                          </p:val>
                                        </p:tav>
                                        <p:tav tm="100000">
                                          <p:val>
                                            <p:strVal val="#ppt_x"/>
                                          </p:val>
                                        </p:tav>
                                      </p:tavLst>
                                    </p:anim>
                                    <p:anim calcmode="lin" valueType="num">
                                      <p:cBhvr additive="base">
                                        <p:cTn id="14" dur="1000" fill="hold"/>
                                        <p:tgtEl>
                                          <p:spTgt spid="18"/>
                                        </p:tgtEl>
                                        <p:attrNameLst>
                                          <p:attrName>ppt_y</p:attrName>
                                        </p:attrNameLst>
                                      </p:cBhvr>
                                      <p:tavLst>
                                        <p:tav tm="0">
                                          <p:val>
                                            <p:strVal val="0-#ppt_h/2"/>
                                          </p:val>
                                        </p:tav>
                                        <p:tav tm="100000">
                                          <p:val>
                                            <p:strVal val="#ppt_y"/>
                                          </p:val>
                                        </p:tav>
                                      </p:tavLst>
                                    </p:anim>
                                  </p:childTnLst>
                                </p:cTn>
                              </p:par>
                            </p:childTnLst>
                          </p:cTn>
                        </p:par>
                        <p:par>
                          <p:cTn id="15" fill="hold">
                            <p:stCondLst>
                              <p:cond delay="2000"/>
                            </p:stCondLst>
                            <p:childTnLst>
                              <p:par>
                                <p:cTn id="16" presetID="2" presetClass="entr" presetSubtype="1"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1000" fill="hold"/>
                                        <p:tgtEl>
                                          <p:spTgt spid="19"/>
                                        </p:tgtEl>
                                        <p:attrNameLst>
                                          <p:attrName>ppt_x</p:attrName>
                                        </p:attrNameLst>
                                      </p:cBhvr>
                                      <p:tavLst>
                                        <p:tav tm="0">
                                          <p:val>
                                            <p:strVal val="#ppt_x"/>
                                          </p:val>
                                        </p:tav>
                                        <p:tav tm="100000">
                                          <p:val>
                                            <p:strVal val="#ppt_x"/>
                                          </p:val>
                                        </p:tav>
                                      </p:tavLst>
                                    </p:anim>
                                    <p:anim calcmode="lin" valueType="num">
                                      <p:cBhvr additive="base">
                                        <p:cTn id="19" dur="1000" fill="hold"/>
                                        <p:tgtEl>
                                          <p:spTgt spid="19"/>
                                        </p:tgtEl>
                                        <p:attrNameLst>
                                          <p:attrName>ppt_y</p:attrName>
                                        </p:attrNameLst>
                                      </p:cBhvr>
                                      <p:tavLst>
                                        <p:tav tm="0">
                                          <p:val>
                                            <p:strVal val="0-#ppt_h/2"/>
                                          </p:val>
                                        </p:tav>
                                        <p:tav tm="100000">
                                          <p:val>
                                            <p:strVal val="#ppt_y"/>
                                          </p:val>
                                        </p:tav>
                                      </p:tavLst>
                                    </p:anim>
                                  </p:childTnLst>
                                </p:cTn>
                              </p:par>
                            </p:childTnLst>
                          </p:cTn>
                        </p:par>
                        <p:par>
                          <p:cTn id="20" fill="hold">
                            <p:stCondLst>
                              <p:cond delay="3000"/>
                            </p:stCondLst>
                            <p:childTnLst>
                              <p:par>
                                <p:cTn id="21" presetID="22" presetClass="entr" presetSubtype="1"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3000"/>
                                        <p:tgtEl>
                                          <p:spTgt spid="9"/>
                                        </p:tgtEl>
                                      </p:cBhvr>
                                    </p:animEffect>
                                  </p:childTnLst>
                                </p:cTn>
                              </p:par>
                            </p:childTnLst>
                          </p:cTn>
                        </p:par>
                        <p:par>
                          <p:cTn id="24" fill="hold">
                            <p:stCondLst>
                              <p:cond delay="6000"/>
                            </p:stCondLst>
                            <p:childTnLst>
                              <p:par>
                                <p:cTn id="25" presetID="22" presetClass="entr" presetSubtype="1"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5"/>
            <a:ext cx="7667544" cy="1286360"/>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What Is Nakedness?</a:t>
            </a:r>
          </a:p>
        </p:txBody>
      </p:sp>
      <p:sp>
        <p:nvSpPr>
          <p:cNvPr id="12" name="Title 1">
            <a:extLst>
              <a:ext uri="{FF2B5EF4-FFF2-40B4-BE49-F238E27FC236}">
                <a16:creationId xmlns:a16="http://schemas.microsoft.com/office/drawing/2014/main" id="{EAE27EE8-84A5-354E-8017-896173FA7BEB}"/>
              </a:ext>
            </a:extLst>
          </p:cNvPr>
          <p:cNvSpPr txBox="1">
            <a:spLocks/>
          </p:cNvSpPr>
          <p:nvPr/>
        </p:nvSpPr>
        <p:spPr>
          <a:xfrm>
            <a:off x="657470" y="1246360"/>
            <a:ext cx="7667544" cy="2629604"/>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b="1" dirty="0">
                <a:solidFill>
                  <a:schemeClr val="tx1">
                    <a:lumMod val="85000"/>
                    <a:lumOff val="15000"/>
                  </a:schemeClr>
                </a:solidFill>
                <a:latin typeface="Calibri" panose="020F0502020204030204" pitchFamily="34" charset="0"/>
                <a:cs typeface="Calibri" panose="020F0502020204030204" pitchFamily="34" charset="0"/>
              </a:rPr>
              <a:t>Many Clothes in Our World Offer Little More Coverage.  </a:t>
            </a:r>
          </a:p>
        </p:txBody>
      </p:sp>
    </p:spTree>
    <p:extLst>
      <p:ext uri="{BB962C8B-B14F-4D97-AF65-F5344CB8AC3E}">
        <p14:creationId xmlns:p14="http://schemas.microsoft.com/office/powerpoint/2010/main" val="15569652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5"/>
            <a:ext cx="7667544" cy="1286360"/>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What Is Nakedness?</a:t>
            </a:r>
          </a:p>
        </p:txBody>
      </p:sp>
      <p:sp>
        <p:nvSpPr>
          <p:cNvPr id="13" name="TextBox 12">
            <a:extLst>
              <a:ext uri="{FF2B5EF4-FFF2-40B4-BE49-F238E27FC236}">
                <a16:creationId xmlns:a16="http://schemas.microsoft.com/office/drawing/2014/main" id="{27B0C81B-011E-3745-9448-C8CA582D3FDD}"/>
              </a:ext>
            </a:extLst>
          </p:cNvPr>
          <p:cNvSpPr txBox="1"/>
          <p:nvPr/>
        </p:nvSpPr>
        <p:spPr>
          <a:xfrm>
            <a:off x="655509" y="385967"/>
            <a:ext cx="7983523" cy="4339650"/>
          </a:xfrm>
          <a:prstGeom prst="rect">
            <a:avLst/>
          </a:prstGeom>
          <a:noFill/>
        </p:spPr>
        <p:txBody>
          <a:bodyPr wrap="square" rtlCol="0">
            <a:spAutoFit/>
          </a:bodyPr>
          <a:lstStyle/>
          <a:p>
            <a:r>
              <a:rPr lang="en-US" sz="4400" b="1" dirty="0">
                <a:solidFill>
                  <a:schemeClr val="tx1">
                    <a:lumMod val="85000"/>
                  </a:schemeClr>
                </a:solidFill>
              </a:rPr>
              <a:t>What Is Nakedness to God?</a:t>
            </a:r>
          </a:p>
          <a:p>
            <a:pPr marL="571500" indent="-571500">
              <a:buFont typeface="Arial" panose="020B0604020202020204" pitchFamily="34" charset="0"/>
              <a:buChar char="•"/>
            </a:pPr>
            <a:r>
              <a:rPr lang="en-US" sz="3200" b="1" dirty="0">
                <a:solidFill>
                  <a:schemeClr val="tx1">
                    <a:lumMod val="85000"/>
                  </a:schemeClr>
                </a:solidFill>
              </a:rPr>
              <a:t>Sometimes, a figure for vulnerability </a:t>
            </a:r>
          </a:p>
          <a:p>
            <a:pPr marL="1028700" lvl="1" indent="-571500">
              <a:buFont typeface="Wingdings" pitchFamily="2" charset="2"/>
              <a:buChar char="§"/>
            </a:pPr>
            <a:r>
              <a:rPr lang="en-US" sz="2800" b="1" dirty="0">
                <a:solidFill>
                  <a:schemeClr val="tx1">
                    <a:lumMod val="85000"/>
                  </a:schemeClr>
                </a:solidFill>
              </a:rPr>
              <a:t>Joseph to his brothers (Gen. 42:12) </a:t>
            </a:r>
          </a:p>
          <a:p>
            <a:pPr marL="1028700" lvl="1" indent="-571500">
              <a:buFont typeface="Wingdings" pitchFamily="2" charset="2"/>
              <a:buChar char="§"/>
            </a:pPr>
            <a:r>
              <a:rPr lang="en-US" sz="2800" b="1" dirty="0">
                <a:solidFill>
                  <a:schemeClr val="tx1">
                    <a:lumMod val="85000"/>
                  </a:schemeClr>
                </a:solidFill>
              </a:rPr>
              <a:t>The nations and Israel (Nah. 3:5)</a:t>
            </a:r>
          </a:p>
          <a:p>
            <a:pPr marL="571500" indent="-571500">
              <a:buFont typeface="Arial" panose="020B0604020202020204" pitchFamily="34" charset="0"/>
              <a:buChar char="•"/>
            </a:pPr>
            <a:r>
              <a:rPr lang="en-US" sz="3200" b="1" dirty="0">
                <a:solidFill>
                  <a:schemeClr val="tx1">
                    <a:lumMod val="85000"/>
                  </a:schemeClr>
                </a:solidFill>
              </a:rPr>
              <a:t>Sometimes, not total nakedness</a:t>
            </a:r>
          </a:p>
          <a:p>
            <a:pPr marL="1028700" lvl="1" indent="-571500">
              <a:buFont typeface="Wingdings" pitchFamily="2" charset="2"/>
              <a:buChar char="§"/>
            </a:pPr>
            <a:r>
              <a:rPr lang="en-US" sz="2800" b="1" dirty="0">
                <a:solidFill>
                  <a:schemeClr val="tx1">
                    <a:lumMod val="85000"/>
                  </a:schemeClr>
                </a:solidFill>
              </a:rPr>
              <a:t>Keeping a pledge garment (Job 22:6)</a:t>
            </a:r>
          </a:p>
          <a:p>
            <a:pPr marL="1028700" lvl="1" indent="-571500">
              <a:buFont typeface="Wingdings" pitchFamily="2" charset="2"/>
              <a:buChar char="§"/>
            </a:pPr>
            <a:r>
              <a:rPr lang="en-US" sz="2800" b="1" dirty="0">
                <a:solidFill>
                  <a:schemeClr val="tx1">
                    <a:lumMod val="85000"/>
                  </a:schemeClr>
                </a:solidFill>
              </a:rPr>
              <a:t>The poor (Isa. 58:7; Matt. 25:36, 38, 43, 44; Rom. 8:35; Jas. 2:15)</a:t>
            </a:r>
          </a:p>
          <a:p>
            <a:pPr marL="1028700" lvl="1" indent="-571500">
              <a:buFont typeface="Wingdings" pitchFamily="2" charset="2"/>
              <a:buChar char="§"/>
            </a:pPr>
            <a:r>
              <a:rPr lang="en-US" sz="2800" b="1" dirty="0">
                <a:solidFill>
                  <a:schemeClr val="tx1">
                    <a:lumMod val="85000"/>
                  </a:schemeClr>
                </a:solidFill>
              </a:rPr>
              <a:t>Paul (2 Cor. 11:27) </a:t>
            </a:r>
          </a:p>
        </p:txBody>
      </p:sp>
    </p:spTree>
    <p:extLst>
      <p:ext uri="{BB962C8B-B14F-4D97-AF65-F5344CB8AC3E}">
        <p14:creationId xmlns:p14="http://schemas.microsoft.com/office/powerpoint/2010/main" val="5493746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p:cTn id="7" dur="1000" fill="hold"/>
                                        <p:tgtEl>
                                          <p:spTgt spid="1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1" end="1"/>
                                            </p:txEl>
                                          </p:spTgt>
                                        </p:tgtEl>
                                        <p:attrNameLst>
                                          <p:attrName>style.visibility</p:attrName>
                                        </p:attrNameLst>
                                      </p:cBhvr>
                                      <p:to>
                                        <p:strVal val="visible"/>
                                      </p:to>
                                    </p:set>
                                    <p:animEffect transition="in" filter="fade">
                                      <p:cBhvr>
                                        <p:cTn id="14" dur="1000"/>
                                        <p:tgtEl>
                                          <p:spTgt spid="13">
                                            <p:txEl>
                                              <p:pRg st="1" end="1"/>
                                            </p:txEl>
                                          </p:spTgt>
                                        </p:tgtEl>
                                      </p:cBhvr>
                                    </p:animEffect>
                                    <p:anim calcmode="lin" valueType="num">
                                      <p:cBhvr>
                                        <p:cTn id="15"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2" end="2"/>
                                            </p:txEl>
                                          </p:spTgt>
                                        </p:tgtEl>
                                        <p:attrNameLst>
                                          <p:attrName>style.visibility</p:attrName>
                                        </p:attrNameLst>
                                      </p:cBhvr>
                                      <p:to>
                                        <p:strVal val="visible"/>
                                      </p:to>
                                    </p:set>
                                    <p:animEffect transition="in" filter="fade">
                                      <p:cBhvr>
                                        <p:cTn id="21" dur="1000"/>
                                        <p:tgtEl>
                                          <p:spTgt spid="13">
                                            <p:txEl>
                                              <p:pRg st="2" end="2"/>
                                            </p:txEl>
                                          </p:spTgt>
                                        </p:tgtEl>
                                      </p:cBhvr>
                                    </p:animEffect>
                                    <p:anim calcmode="lin" valueType="num">
                                      <p:cBhvr>
                                        <p:cTn id="22"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fade">
                                      <p:cBhvr>
                                        <p:cTn id="28" dur="1000"/>
                                        <p:tgtEl>
                                          <p:spTgt spid="13">
                                            <p:txEl>
                                              <p:pRg st="3" end="3"/>
                                            </p:txEl>
                                          </p:spTgt>
                                        </p:tgtEl>
                                      </p:cBhvr>
                                    </p:animEffect>
                                    <p:anim calcmode="lin" valueType="num">
                                      <p:cBhvr>
                                        <p:cTn id="29"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xEl>
                                              <p:pRg st="4" end="4"/>
                                            </p:txEl>
                                          </p:spTgt>
                                        </p:tgtEl>
                                        <p:attrNameLst>
                                          <p:attrName>style.visibility</p:attrName>
                                        </p:attrNameLst>
                                      </p:cBhvr>
                                      <p:to>
                                        <p:strVal val="visible"/>
                                      </p:to>
                                    </p:set>
                                    <p:animEffect transition="in" filter="fade">
                                      <p:cBhvr>
                                        <p:cTn id="35" dur="1000"/>
                                        <p:tgtEl>
                                          <p:spTgt spid="13">
                                            <p:txEl>
                                              <p:pRg st="4" end="4"/>
                                            </p:txEl>
                                          </p:spTgt>
                                        </p:tgtEl>
                                      </p:cBhvr>
                                    </p:animEffect>
                                    <p:anim calcmode="lin" valueType="num">
                                      <p:cBhvr>
                                        <p:cTn id="36"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xEl>
                                              <p:pRg st="5" end="5"/>
                                            </p:txEl>
                                          </p:spTgt>
                                        </p:tgtEl>
                                        <p:attrNameLst>
                                          <p:attrName>style.visibility</p:attrName>
                                        </p:attrNameLst>
                                      </p:cBhvr>
                                      <p:to>
                                        <p:strVal val="visible"/>
                                      </p:to>
                                    </p:set>
                                    <p:animEffect transition="in" filter="fade">
                                      <p:cBhvr>
                                        <p:cTn id="42" dur="1000"/>
                                        <p:tgtEl>
                                          <p:spTgt spid="13">
                                            <p:txEl>
                                              <p:pRg st="5" end="5"/>
                                            </p:txEl>
                                          </p:spTgt>
                                        </p:tgtEl>
                                      </p:cBhvr>
                                    </p:animEffect>
                                    <p:anim calcmode="lin" valueType="num">
                                      <p:cBhvr>
                                        <p:cTn id="43"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3">
                                            <p:txEl>
                                              <p:pRg st="6" end="6"/>
                                            </p:txEl>
                                          </p:spTgt>
                                        </p:tgtEl>
                                        <p:attrNameLst>
                                          <p:attrName>style.visibility</p:attrName>
                                        </p:attrNameLst>
                                      </p:cBhvr>
                                      <p:to>
                                        <p:strVal val="visible"/>
                                      </p:to>
                                    </p:set>
                                    <p:animEffect transition="in" filter="fade">
                                      <p:cBhvr>
                                        <p:cTn id="49" dur="1000"/>
                                        <p:tgtEl>
                                          <p:spTgt spid="13">
                                            <p:txEl>
                                              <p:pRg st="6" end="6"/>
                                            </p:txEl>
                                          </p:spTgt>
                                        </p:tgtEl>
                                      </p:cBhvr>
                                    </p:animEffect>
                                    <p:anim calcmode="lin" valueType="num">
                                      <p:cBhvr>
                                        <p:cTn id="50" dur="10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3">
                                            <p:txEl>
                                              <p:pRg st="7" end="7"/>
                                            </p:txEl>
                                          </p:spTgt>
                                        </p:tgtEl>
                                        <p:attrNameLst>
                                          <p:attrName>style.visibility</p:attrName>
                                        </p:attrNameLst>
                                      </p:cBhvr>
                                      <p:to>
                                        <p:strVal val="visible"/>
                                      </p:to>
                                    </p:set>
                                    <p:animEffect transition="in" filter="fade">
                                      <p:cBhvr>
                                        <p:cTn id="56" dur="1000"/>
                                        <p:tgtEl>
                                          <p:spTgt spid="13">
                                            <p:txEl>
                                              <p:pRg st="7" end="7"/>
                                            </p:txEl>
                                          </p:spTgt>
                                        </p:tgtEl>
                                      </p:cBhvr>
                                    </p:animEffect>
                                    <p:anim calcmode="lin" valueType="num">
                                      <p:cBhvr>
                                        <p:cTn id="57" dur="10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758627E5-E669-D64F-89CE-4CE12DB34B25}"/>
              </a:ext>
            </a:extLst>
          </p:cNvPr>
          <p:cNvPicPr>
            <a:picLocks noChangeAspect="1"/>
          </p:cNvPicPr>
          <p:nvPr/>
        </p:nvPicPr>
        <p:blipFill rotWithShape="1">
          <a:blip r:embed="rId3">
            <a:duotone>
              <a:prstClr val="black"/>
              <a:schemeClr val="accent2">
                <a:tint val="45000"/>
                <a:satMod val="400000"/>
              </a:schemeClr>
            </a:duotone>
            <a:extLst>
              <a:ext uri="{BEBA8EAE-BF5A-486C-A8C5-ECC9F3942E4B}">
                <a14:imgProps xmlns:a14="http://schemas.microsoft.com/office/drawing/2010/main">
                  <a14:imgLayer r:embed="rId4">
                    <a14:imgEffect>
                      <a14:brightnessContrast bright="100000"/>
                    </a14:imgEffect>
                  </a14:imgLayer>
                </a14:imgProps>
              </a:ext>
            </a:extLst>
          </a:blip>
          <a:srcRect r="49982"/>
          <a:stretch/>
        </p:blipFill>
        <p:spPr>
          <a:xfrm>
            <a:off x="1927158" y="712921"/>
            <a:ext cx="2412368" cy="3728419"/>
          </a:xfrm>
          <a:prstGeom prst="rect">
            <a:avLst/>
          </a:prstGeom>
          <a:noFill/>
        </p:spPr>
      </p:pic>
      <p:sp>
        <p:nvSpPr>
          <p:cNvPr id="10" name="TextBox 9">
            <a:extLst>
              <a:ext uri="{FF2B5EF4-FFF2-40B4-BE49-F238E27FC236}">
                <a16:creationId xmlns:a16="http://schemas.microsoft.com/office/drawing/2014/main" id="{F218E94C-B68A-894F-ABCF-4BAA6135729A}"/>
              </a:ext>
            </a:extLst>
          </p:cNvPr>
          <p:cNvSpPr txBox="1"/>
          <p:nvPr/>
        </p:nvSpPr>
        <p:spPr>
          <a:xfrm>
            <a:off x="4346696" y="1782766"/>
            <a:ext cx="3425125" cy="769441"/>
          </a:xfrm>
          <a:prstGeom prst="rect">
            <a:avLst/>
          </a:prstGeom>
          <a:noFill/>
        </p:spPr>
        <p:txBody>
          <a:bodyPr wrap="square" rtlCol="0">
            <a:spAutoFit/>
          </a:bodyPr>
          <a:lstStyle/>
          <a:p>
            <a:r>
              <a:rPr lang="en-US" sz="4400" b="1" dirty="0"/>
              <a:t>Tunic</a:t>
            </a:r>
            <a:endParaRPr lang="en-US" sz="4000" b="1" dirty="0"/>
          </a:p>
        </p:txBody>
      </p:sp>
      <p:sp>
        <p:nvSpPr>
          <p:cNvPr id="12" name="TextBox 11">
            <a:extLst>
              <a:ext uri="{FF2B5EF4-FFF2-40B4-BE49-F238E27FC236}">
                <a16:creationId xmlns:a16="http://schemas.microsoft.com/office/drawing/2014/main" id="{02ACF0D8-8AD5-FD4D-9107-CAD09AAE6050}"/>
              </a:ext>
            </a:extLst>
          </p:cNvPr>
          <p:cNvSpPr txBox="1"/>
          <p:nvPr/>
        </p:nvSpPr>
        <p:spPr>
          <a:xfrm>
            <a:off x="4357761" y="751511"/>
            <a:ext cx="3425125" cy="769441"/>
          </a:xfrm>
          <a:prstGeom prst="rect">
            <a:avLst/>
          </a:prstGeom>
          <a:noFill/>
        </p:spPr>
        <p:txBody>
          <a:bodyPr wrap="square" rtlCol="0">
            <a:spAutoFit/>
          </a:bodyPr>
          <a:lstStyle/>
          <a:p>
            <a:r>
              <a:rPr lang="en-US" sz="4400" b="1" dirty="0"/>
              <a:t>Cloak</a:t>
            </a:r>
            <a:endParaRPr lang="en-US" sz="3200" b="1" dirty="0"/>
          </a:p>
        </p:txBody>
      </p:sp>
      <p:sp>
        <p:nvSpPr>
          <p:cNvPr id="17" name="TextBox 16">
            <a:extLst>
              <a:ext uri="{FF2B5EF4-FFF2-40B4-BE49-F238E27FC236}">
                <a16:creationId xmlns:a16="http://schemas.microsoft.com/office/drawing/2014/main" id="{E9DCFC0A-9D1C-9A48-969E-FA80C30C38B2}"/>
              </a:ext>
            </a:extLst>
          </p:cNvPr>
          <p:cNvSpPr txBox="1"/>
          <p:nvPr/>
        </p:nvSpPr>
        <p:spPr>
          <a:xfrm>
            <a:off x="4302436" y="2880987"/>
            <a:ext cx="4473073" cy="1200329"/>
          </a:xfrm>
          <a:prstGeom prst="rect">
            <a:avLst/>
          </a:prstGeom>
          <a:noFill/>
        </p:spPr>
        <p:txBody>
          <a:bodyPr wrap="square" rtlCol="0">
            <a:spAutoFit/>
          </a:bodyPr>
          <a:lstStyle/>
          <a:p>
            <a:r>
              <a:rPr lang="en-US" sz="4400" b="1" dirty="0"/>
              <a:t>Inner Garment</a:t>
            </a:r>
          </a:p>
          <a:p>
            <a:r>
              <a:rPr lang="en-US" sz="2800" b="1" dirty="0"/>
              <a:t>(2 Sam. 6:14, 20; John 21:7)</a:t>
            </a:r>
          </a:p>
        </p:txBody>
      </p:sp>
      <p:sp>
        <p:nvSpPr>
          <p:cNvPr id="20" name="Title 1">
            <a:extLst>
              <a:ext uri="{FF2B5EF4-FFF2-40B4-BE49-F238E27FC236}">
                <a16:creationId xmlns:a16="http://schemas.microsoft.com/office/drawing/2014/main" id="{C359765E-268E-764F-ACD6-18D5830D327E}"/>
              </a:ext>
            </a:extLst>
          </p:cNvPr>
          <p:cNvSpPr>
            <a:spLocks noGrp="1"/>
          </p:cNvSpPr>
          <p:nvPr>
            <p:ph type="ctrTitle"/>
          </p:nvPr>
        </p:nvSpPr>
        <p:spPr>
          <a:xfrm>
            <a:off x="726948" y="4897465"/>
            <a:ext cx="7667544" cy="1286360"/>
          </a:xfrm>
        </p:spPr>
        <p:txBody>
          <a:bodyPr anchor="ctr">
            <a:normAutofit fontScale="90000"/>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Why Do Humans Need Clothes?</a:t>
            </a:r>
          </a:p>
        </p:txBody>
      </p:sp>
      <p:pic>
        <p:nvPicPr>
          <p:cNvPr id="9" name="Picture 8">
            <a:extLst>
              <a:ext uri="{FF2B5EF4-FFF2-40B4-BE49-F238E27FC236}">
                <a16:creationId xmlns:a16="http://schemas.microsoft.com/office/drawing/2014/main" id="{4C1AB0C3-28A2-D249-8958-0E3573F6ABDE}"/>
              </a:ext>
            </a:extLst>
          </p:cNvPr>
          <p:cNvPicPr>
            <a:picLocks noChangeAspect="1"/>
          </p:cNvPicPr>
          <p:nvPr/>
        </p:nvPicPr>
        <p:blipFill>
          <a:blip r:embed="rId5"/>
          <a:srcRect/>
          <a:stretch/>
        </p:blipFill>
        <p:spPr>
          <a:xfrm>
            <a:off x="2361063" y="1616249"/>
            <a:ext cx="1241946" cy="2205124"/>
          </a:xfrm>
          <a:prstGeom prst="rect">
            <a:avLst/>
          </a:prstGeom>
        </p:spPr>
      </p:pic>
      <p:pic>
        <p:nvPicPr>
          <p:cNvPr id="7" name="Picture 6">
            <a:extLst>
              <a:ext uri="{FF2B5EF4-FFF2-40B4-BE49-F238E27FC236}">
                <a16:creationId xmlns:a16="http://schemas.microsoft.com/office/drawing/2014/main" id="{50CBACB0-E4E2-FB41-AF50-1E019059B8D6}"/>
              </a:ext>
            </a:extLst>
          </p:cNvPr>
          <p:cNvPicPr>
            <a:picLocks noChangeAspect="1"/>
          </p:cNvPicPr>
          <p:nvPr/>
        </p:nvPicPr>
        <p:blipFill>
          <a:blip r:embed="rId6"/>
          <a:srcRect/>
          <a:stretch/>
        </p:blipFill>
        <p:spPr>
          <a:xfrm>
            <a:off x="2210939" y="1564943"/>
            <a:ext cx="1585488" cy="2328363"/>
          </a:xfrm>
          <a:prstGeom prst="rect">
            <a:avLst/>
          </a:prstGeom>
        </p:spPr>
      </p:pic>
      <p:pic>
        <p:nvPicPr>
          <p:cNvPr id="3" name="Picture 2">
            <a:extLst>
              <a:ext uri="{FF2B5EF4-FFF2-40B4-BE49-F238E27FC236}">
                <a16:creationId xmlns:a16="http://schemas.microsoft.com/office/drawing/2014/main" id="{AFDC6DF2-22EB-874B-A189-667B7939424A}"/>
              </a:ext>
            </a:extLst>
          </p:cNvPr>
          <p:cNvPicPr>
            <a:picLocks noChangeAspect="1"/>
          </p:cNvPicPr>
          <p:nvPr/>
        </p:nvPicPr>
        <p:blipFill>
          <a:blip r:embed="rId7"/>
          <a:stretch>
            <a:fillRect/>
          </a:stretch>
        </p:blipFill>
        <p:spPr>
          <a:xfrm>
            <a:off x="1897039" y="1493387"/>
            <a:ext cx="2174154" cy="2960177"/>
          </a:xfrm>
          <a:prstGeom prst="rect">
            <a:avLst/>
          </a:prstGeom>
        </p:spPr>
      </p:pic>
    </p:spTree>
    <p:extLst>
      <p:ext uri="{BB962C8B-B14F-4D97-AF65-F5344CB8AC3E}">
        <p14:creationId xmlns:p14="http://schemas.microsoft.com/office/powerpoint/2010/main" val="18162749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xit" presetSubtype="8" fill="hold" nodeType="clickEffect">
                                  <p:stCondLst>
                                    <p:cond delay="0"/>
                                  </p:stCondLst>
                                  <p:childTnLst>
                                    <p:anim calcmode="lin" valueType="num">
                                      <p:cBhvr additive="base">
                                        <p:cTn id="13" dur="1000"/>
                                        <p:tgtEl>
                                          <p:spTgt spid="3"/>
                                        </p:tgtEl>
                                        <p:attrNameLst>
                                          <p:attrName>ppt_x</p:attrName>
                                        </p:attrNameLst>
                                      </p:cBhvr>
                                      <p:tavLst>
                                        <p:tav tm="0">
                                          <p:val>
                                            <p:strVal val="ppt_x"/>
                                          </p:val>
                                        </p:tav>
                                        <p:tav tm="100000">
                                          <p:val>
                                            <p:strVal val="0-ppt_w/2"/>
                                          </p:val>
                                        </p:tav>
                                      </p:tavLst>
                                    </p:anim>
                                    <p:anim calcmode="lin" valueType="num">
                                      <p:cBhvr additive="base">
                                        <p:cTn id="14" dur="1000"/>
                                        <p:tgtEl>
                                          <p:spTgt spid="3"/>
                                        </p:tgtEl>
                                        <p:attrNameLst>
                                          <p:attrName>ppt_y</p:attrName>
                                        </p:attrNameLst>
                                      </p:cBhvr>
                                      <p:tavLst>
                                        <p:tav tm="0">
                                          <p:val>
                                            <p:strVal val="ppt_y"/>
                                          </p:val>
                                        </p:tav>
                                        <p:tav tm="100000">
                                          <p:val>
                                            <p:strVal val="ppt_y"/>
                                          </p:val>
                                        </p:tav>
                                      </p:tavLst>
                                    </p:anim>
                                    <p:set>
                                      <p:cBhvr>
                                        <p:cTn id="15" dur="1" fill="hold">
                                          <p:stCondLst>
                                            <p:cond delay="999"/>
                                          </p:stCondLst>
                                        </p:cTn>
                                        <p:tgtEl>
                                          <p:spTgt spid="3"/>
                                        </p:tgtEl>
                                        <p:attrNameLst>
                                          <p:attrName>style.visibility</p:attrName>
                                        </p:attrNameLst>
                                      </p:cBhvr>
                                      <p:to>
                                        <p:strVal val="hidden"/>
                                      </p:to>
                                    </p:set>
                                  </p:childTnLst>
                                </p:cTn>
                              </p:par>
                              <p:par>
                                <p:cTn id="16" presetID="42"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2" fill="hold" nodeType="clickEffect">
                                  <p:stCondLst>
                                    <p:cond delay="0"/>
                                  </p:stCondLst>
                                  <p:childTnLst>
                                    <p:anim calcmode="lin" valueType="num">
                                      <p:cBhvr additive="base">
                                        <p:cTn id="24" dur="1000"/>
                                        <p:tgtEl>
                                          <p:spTgt spid="7"/>
                                        </p:tgtEl>
                                        <p:attrNameLst>
                                          <p:attrName>ppt_x</p:attrName>
                                        </p:attrNameLst>
                                      </p:cBhvr>
                                      <p:tavLst>
                                        <p:tav tm="0">
                                          <p:val>
                                            <p:strVal val="ppt_x"/>
                                          </p:val>
                                        </p:tav>
                                        <p:tav tm="100000">
                                          <p:val>
                                            <p:strVal val="1+ppt_w/2"/>
                                          </p:val>
                                        </p:tav>
                                      </p:tavLst>
                                    </p:anim>
                                    <p:anim calcmode="lin" valueType="num">
                                      <p:cBhvr additive="base">
                                        <p:cTn id="25" dur="1000"/>
                                        <p:tgtEl>
                                          <p:spTgt spid="7"/>
                                        </p:tgtEl>
                                        <p:attrNameLst>
                                          <p:attrName>ppt_y</p:attrName>
                                        </p:attrNameLst>
                                      </p:cBhvr>
                                      <p:tavLst>
                                        <p:tav tm="0">
                                          <p:val>
                                            <p:strVal val="ppt_y"/>
                                          </p:val>
                                        </p:tav>
                                        <p:tav tm="100000">
                                          <p:val>
                                            <p:strVal val="ppt_y"/>
                                          </p:val>
                                        </p:tav>
                                      </p:tavLst>
                                    </p:anim>
                                    <p:set>
                                      <p:cBhvr>
                                        <p:cTn id="26" dur="1" fill="hold">
                                          <p:stCondLst>
                                            <p:cond delay="999"/>
                                          </p:stCondLst>
                                        </p:cTn>
                                        <p:tgtEl>
                                          <p:spTgt spid="7"/>
                                        </p:tgtEl>
                                        <p:attrNameLst>
                                          <p:attrName>style.visibility</p:attrName>
                                        </p:attrNameLst>
                                      </p:cBhvr>
                                      <p:to>
                                        <p:strVal val="hidden"/>
                                      </p:to>
                                    </p:set>
                                  </p:childTnLst>
                                </p:cTn>
                              </p:par>
                              <p:par>
                                <p:cTn id="27" presetID="42"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5"/>
            <a:ext cx="7667544" cy="1286360"/>
          </a:xfrm>
        </p:spPr>
        <p:txBody>
          <a:bodyPr anchor="ctr">
            <a:normAutofit/>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What Is Nakedness?</a:t>
            </a:r>
          </a:p>
        </p:txBody>
      </p:sp>
      <p:sp>
        <p:nvSpPr>
          <p:cNvPr id="13" name="TextBox 12">
            <a:extLst>
              <a:ext uri="{FF2B5EF4-FFF2-40B4-BE49-F238E27FC236}">
                <a16:creationId xmlns:a16="http://schemas.microsoft.com/office/drawing/2014/main" id="{27B0C81B-011E-3745-9448-C8CA582D3FDD}"/>
              </a:ext>
            </a:extLst>
          </p:cNvPr>
          <p:cNvSpPr txBox="1"/>
          <p:nvPr/>
        </p:nvSpPr>
        <p:spPr>
          <a:xfrm>
            <a:off x="655509" y="385967"/>
            <a:ext cx="7983523" cy="4339650"/>
          </a:xfrm>
          <a:prstGeom prst="rect">
            <a:avLst/>
          </a:prstGeom>
          <a:noFill/>
        </p:spPr>
        <p:txBody>
          <a:bodyPr wrap="square" rtlCol="0">
            <a:spAutoFit/>
          </a:bodyPr>
          <a:lstStyle/>
          <a:p>
            <a:r>
              <a:rPr lang="en-US" sz="4400" b="1" dirty="0">
                <a:solidFill>
                  <a:schemeClr val="tx1">
                    <a:lumMod val="85000"/>
                  </a:schemeClr>
                </a:solidFill>
              </a:rPr>
              <a:t>What Is Nakedness to God?</a:t>
            </a:r>
          </a:p>
          <a:p>
            <a:pPr marL="571500" indent="-571500">
              <a:buFont typeface="Arial" panose="020B0604020202020204" pitchFamily="34" charset="0"/>
              <a:buChar char="•"/>
            </a:pPr>
            <a:r>
              <a:rPr lang="en-US" sz="3200" b="1" dirty="0">
                <a:solidFill>
                  <a:schemeClr val="tx1">
                    <a:lumMod val="85000"/>
                  </a:schemeClr>
                </a:solidFill>
              </a:rPr>
              <a:t>There are unpresentable parts</a:t>
            </a:r>
          </a:p>
          <a:p>
            <a:pPr marL="1028700" lvl="1" indent="-571500">
              <a:buFont typeface="Wingdings" pitchFamily="2" charset="2"/>
              <a:buChar char="§"/>
            </a:pPr>
            <a:r>
              <a:rPr lang="en-US" sz="2800" b="1" dirty="0">
                <a:solidFill>
                  <a:schemeClr val="tx1">
                    <a:lumMod val="85000"/>
                  </a:schemeClr>
                </a:solidFill>
              </a:rPr>
              <a:t>Illustration of church (1 Cor. 12:23-24) </a:t>
            </a:r>
          </a:p>
          <a:p>
            <a:pPr marL="1028700" lvl="1" indent="-571500">
              <a:buFont typeface="Wingdings" pitchFamily="2" charset="2"/>
              <a:buChar char="§"/>
            </a:pPr>
            <a:r>
              <a:rPr lang="en-US" sz="2800" b="1" dirty="0">
                <a:solidFill>
                  <a:schemeClr val="tx1">
                    <a:lumMod val="85000"/>
                  </a:schemeClr>
                </a:solidFill>
              </a:rPr>
              <a:t>Punishment: “secret parts” (Isa. 3:17)</a:t>
            </a:r>
          </a:p>
          <a:p>
            <a:pPr marL="571500" indent="-571500">
              <a:buFont typeface="Arial" panose="020B0604020202020204" pitchFamily="34" charset="0"/>
              <a:buChar char="•"/>
            </a:pPr>
            <a:r>
              <a:rPr lang="en-US" sz="3200" b="1" dirty="0">
                <a:solidFill>
                  <a:schemeClr val="tx1">
                    <a:lumMod val="85000"/>
                  </a:schemeClr>
                </a:solidFill>
              </a:rPr>
              <a:t>Nakedness involves more</a:t>
            </a:r>
          </a:p>
          <a:p>
            <a:pPr marL="1028700" lvl="1" indent="-571500">
              <a:buFont typeface="Wingdings" pitchFamily="2" charset="2"/>
              <a:buChar char="§"/>
            </a:pPr>
            <a:r>
              <a:rPr lang="en-US" sz="2800" b="1" dirty="0">
                <a:solidFill>
                  <a:schemeClr val="tx1">
                    <a:lumMod val="85000"/>
                  </a:schemeClr>
                </a:solidFill>
              </a:rPr>
              <a:t>Priest’s tunics (Exod. 28:40-42)</a:t>
            </a:r>
          </a:p>
          <a:p>
            <a:pPr marL="1028700" lvl="1" indent="-571500">
              <a:buFont typeface="Wingdings" pitchFamily="2" charset="2"/>
              <a:buChar char="§"/>
            </a:pPr>
            <a:r>
              <a:rPr lang="en-US" sz="2800" b="1" dirty="0">
                <a:solidFill>
                  <a:schemeClr val="tx1">
                    <a:lumMod val="85000"/>
                  </a:schemeClr>
                </a:solidFill>
              </a:rPr>
              <a:t>The Lord’s warning to Israel: “uncover the thigh” = “nakedness” uncovered (Isa. 47:1-3)</a:t>
            </a:r>
          </a:p>
          <a:p>
            <a:pPr marL="1028700" lvl="1" indent="-571500">
              <a:buFont typeface="Wingdings" pitchFamily="2" charset="2"/>
              <a:buChar char="§"/>
            </a:pPr>
            <a:r>
              <a:rPr lang="en-US" sz="2800" b="1" dirty="0">
                <a:solidFill>
                  <a:schemeClr val="tx1">
                    <a:lumMod val="85000"/>
                  </a:schemeClr>
                </a:solidFill>
              </a:rPr>
              <a:t>Uncovering what the tunic covers</a:t>
            </a:r>
          </a:p>
        </p:txBody>
      </p:sp>
    </p:spTree>
    <p:extLst>
      <p:ext uri="{BB962C8B-B14F-4D97-AF65-F5344CB8AC3E}">
        <p14:creationId xmlns:p14="http://schemas.microsoft.com/office/powerpoint/2010/main" val="27938417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1000"/>
                                        <p:tgtEl>
                                          <p:spTgt spid="13">
                                            <p:txEl>
                                              <p:pRg st="1" end="1"/>
                                            </p:txEl>
                                          </p:spTgt>
                                        </p:tgtEl>
                                      </p:cBhvr>
                                    </p:animEffect>
                                    <p:anim calcmode="lin" valueType="num">
                                      <p:cBhvr>
                                        <p:cTn id="8"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2" end="2"/>
                                            </p:txEl>
                                          </p:spTgt>
                                        </p:tgtEl>
                                        <p:attrNameLst>
                                          <p:attrName>style.visibility</p:attrName>
                                        </p:attrNameLst>
                                      </p:cBhvr>
                                      <p:to>
                                        <p:strVal val="visible"/>
                                      </p:to>
                                    </p:set>
                                    <p:animEffect transition="in" filter="fade">
                                      <p:cBhvr>
                                        <p:cTn id="14" dur="1000"/>
                                        <p:tgtEl>
                                          <p:spTgt spid="13">
                                            <p:txEl>
                                              <p:pRg st="2" end="2"/>
                                            </p:txEl>
                                          </p:spTgt>
                                        </p:tgtEl>
                                      </p:cBhvr>
                                    </p:animEffect>
                                    <p:anim calcmode="lin" valueType="num">
                                      <p:cBhvr>
                                        <p:cTn id="15"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animEffect transition="in" filter="fade">
                                      <p:cBhvr>
                                        <p:cTn id="21" dur="1000"/>
                                        <p:tgtEl>
                                          <p:spTgt spid="13">
                                            <p:txEl>
                                              <p:pRg st="3" end="3"/>
                                            </p:txEl>
                                          </p:spTgt>
                                        </p:tgtEl>
                                      </p:cBhvr>
                                    </p:animEffect>
                                    <p:anim calcmode="lin" valueType="num">
                                      <p:cBhvr>
                                        <p:cTn id="22"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4" end="4"/>
                                            </p:txEl>
                                          </p:spTgt>
                                        </p:tgtEl>
                                        <p:attrNameLst>
                                          <p:attrName>style.visibility</p:attrName>
                                        </p:attrNameLst>
                                      </p:cBhvr>
                                      <p:to>
                                        <p:strVal val="visible"/>
                                      </p:to>
                                    </p:set>
                                    <p:animEffect transition="in" filter="fade">
                                      <p:cBhvr>
                                        <p:cTn id="28" dur="1000"/>
                                        <p:tgtEl>
                                          <p:spTgt spid="13">
                                            <p:txEl>
                                              <p:pRg st="4" end="4"/>
                                            </p:txEl>
                                          </p:spTgt>
                                        </p:tgtEl>
                                      </p:cBhvr>
                                    </p:animEffect>
                                    <p:anim calcmode="lin" valueType="num">
                                      <p:cBhvr>
                                        <p:cTn id="29"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xEl>
                                              <p:pRg st="5" end="5"/>
                                            </p:txEl>
                                          </p:spTgt>
                                        </p:tgtEl>
                                        <p:attrNameLst>
                                          <p:attrName>style.visibility</p:attrName>
                                        </p:attrNameLst>
                                      </p:cBhvr>
                                      <p:to>
                                        <p:strVal val="visible"/>
                                      </p:to>
                                    </p:set>
                                    <p:animEffect transition="in" filter="fade">
                                      <p:cBhvr>
                                        <p:cTn id="35" dur="1000"/>
                                        <p:tgtEl>
                                          <p:spTgt spid="13">
                                            <p:txEl>
                                              <p:pRg st="5" end="5"/>
                                            </p:txEl>
                                          </p:spTgt>
                                        </p:tgtEl>
                                      </p:cBhvr>
                                    </p:animEffect>
                                    <p:anim calcmode="lin" valueType="num">
                                      <p:cBhvr>
                                        <p:cTn id="36"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xEl>
                                              <p:pRg st="6" end="6"/>
                                            </p:txEl>
                                          </p:spTgt>
                                        </p:tgtEl>
                                        <p:attrNameLst>
                                          <p:attrName>style.visibility</p:attrName>
                                        </p:attrNameLst>
                                      </p:cBhvr>
                                      <p:to>
                                        <p:strVal val="visible"/>
                                      </p:to>
                                    </p:set>
                                    <p:animEffect transition="in" filter="fade">
                                      <p:cBhvr>
                                        <p:cTn id="42" dur="1000"/>
                                        <p:tgtEl>
                                          <p:spTgt spid="13">
                                            <p:txEl>
                                              <p:pRg st="6" end="6"/>
                                            </p:txEl>
                                          </p:spTgt>
                                        </p:tgtEl>
                                      </p:cBhvr>
                                    </p:animEffect>
                                    <p:anim calcmode="lin" valueType="num">
                                      <p:cBhvr>
                                        <p:cTn id="43" dur="10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3">
                                            <p:txEl>
                                              <p:pRg st="7" end="7"/>
                                            </p:txEl>
                                          </p:spTgt>
                                        </p:tgtEl>
                                        <p:attrNameLst>
                                          <p:attrName>style.visibility</p:attrName>
                                        </p:attrNameLst>
                                      </p:cBhvr>
                                      <p:to>
                                        <p:strVal val="visible"/>
                                      </p:to>
                                    </p:set>
                                    <p:animEffect transition="in" filter="fade">
                                      <p:cBhvr>
                                        <p:cTn id="49" dur="1000"/>
                                        <p:tgtEl>
                                          <p:spTgt spid="13">
                                            <p:txEl>
                                              <p:pRg st="7" end="7"/>
                                            </p:txEl>
                                          </p:spTgt>
                                        </p:tgtEl>
                                      </p:cBhvr>
                                    </p:animEffect>
                                    <p:anim calcmode="lin" valueType="num">
                                      <p:cBhvr>
                                        <p:cTn id="50" dur="10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bldLvl="2"/>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night sky at Lake Tekapo New Zealand">
            <a:extLst>
              <a:ext uri="{FF2B5EF4-FFF2-40B4-BE49-F238E27FC236}">
                <a16:creationId xmlns:a16="http://schemas.microsoft.com/office/drawing/2014/main" id="{D4CADE21-2EB1-AF4C-A80C-2D03E7D2B5BB}"/>
              </a:ext>
            </a:extLst>
          </p:cNvPr>
          <p:cNvPicPr>
            <a:picLocks noChangeAspect="1"/>
          </p:cNvPicPr>
          <p:nvPr/>
        </p:nvPicPr>
        <p:blipFill rotWithShape="1">
          <a:blip r:embed="rId2">
            <a:alphaModFix/>
          </a:blip>
          <a:srcRect l="26045" r="3955"/>
          <a:stretch/>
        </p:blipFill>
        <p:spPr>
          <a:xfrm>
            <a:off x="20" y="10"/>
            <a:ext cx="9143980" cy="6857990"/>
          </a:xfrm>
          <a:prstGeom prst="rect">
            <a:avLst/>
          </a:prstGeom>
        </p:spPr>
      </p:pic>
      <p:sp>
        <p:nvSpPr>
          <p:cNvPr id="11" name="Rectangle 10">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4892040"/>
            <a:ext cx="9143998"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CB66585-902A-6848-9BA8-7807E418514A}"/>
              </a:ext>
            </a:extLst>
          </p:cNvPr>
          <p:cNvSpPr>
            <a:spLocks noGrp="1"/>
          </p:cNvSpPr>
          <p:nvPr>
            <p:ph type="ctrTitle"/>
          </p:nvPr>
        </p:nvSpPr>
        <p:spPr>
          <a:xfrm>
            <a:off x="726948" y="4897465"/>
            <a:ext cx="7667544" cy="1286360"/>
          </a:xfrm>
        </p:spPr>
        <p:txBody>
          <a:bodyPr anchor="ctr">
            <a:normAutofit fontScale="90000"/>
          </a:bodyPr>
          <a:lstStyle/>
          <a:p>
            <a:pPr algn="l"/>
            <a:r>
              <a:rPr lang="en-US" sz="4800" b="1" dirty="0">
                <a:solidFill>
                  <a:schemeClr val="tx1">
                    <a:lumMod val="85000"/>
                    <a:lumOff val="15000"/>
                  </a:schemeClr>
                </a:solidFill>
                <a:latin typeface="Calibri" panose="020F0502020204030204" pitchFamily="34" charset="0"/>
                <a:cs typeface="Calibri" panose="020F0502020204030204" pitchFamily="34" charset="0"/>
              </a:rPr>
              <a:t>Why Should This Matter to Me?</a:t>
            </a:r>
          </a:p>
        </p:txBody>
      </p:sp>
      <p:sp>
        <p:nvSpPr>
          <p:cNvPr id="13" name="TextBox 12">
            <a:extLst>
              <a:ext uri="{FF2B5EF4-FFF2-40B4-BE49-F238E27FC236}">
                <a16:creationId xmlns:a16="http://schemas.microsoft.com/office/drawing/2014/main" id="{27B0C81B-011E-3745-9448-C8CA582D3FDD}"/>
              </a:ext>
            </a:extLst>
          </p:cNvPr>
          <p:cNvSpPr txBox="1"/>
          <p:nvPr/>
        </p:nvSpPr>
        <p:spPr>
          <a:xfrm>
            <a:off x="464441" y="440559"/>
            <a:ext cx="8214102" cy="4201150"/>
          </a:xfrm>
          <a:prstGeom prst="rect">
            <a:avLst/>
          </a:prstGeom>
          <a:noFill/>
        </p:spPr>
        <p:txBody>
          <a:bodyPr wrap="square" rtlCol="0">
            <a:spAutoFit/>
          </a:bodyPr>
          <a:lstStyle/>
          <a:p>
            <a:pPr algn="ctr">
              <a:spcAft>
                <a:spcPts val="1800"/>
              </a:spcAft>
            </a:pPr>
            <a:r>
              <a:rPr lang="en-US" sz="4400" b="1" dirty="0"/>
              <a:t>Christians Shine Light to the World</a:t>
            </a:r>
          </a:p>
          <a:p>
            <a:pPr marL="1028700" lvl="1" indent="-571500">
              <a:buFont typeface="Arial" panose="020B0604020202020204" pitchFamily="34" charset="0"/>
              <a:buChar char="•"/>
            </a:pPr>
            <a:r>
              <a:rPr lang="en-US" sz="3200" b="1" dirty="0">
                <a:solidFill>
                  <a:schemeClr val="tx1">
                    <a:lumMod val="85000"/>
                  </a:schemeClr>
                </a:solidFill>
              </a:rPr>
              <a:t>The Christian Order (1 Tim. 2:8-10)</a:t>
            </a:r>
          </a:p>
          <a:p>
            <a:pPr marL="1485900" lvl="2" indent="-571500">
              <a:buFont typeface="Wingdings" pitchFamily="2" charset="2"/>
              <a:buChar char="§"/>
            </a:pPr>
            <a:r>
              <a:rPr lang="en-US" sz="2400" b="1" dirty="0">
                <a:solidFill>
                  <a:schemeClr val="tx1">
                    <a:lumMod val="85000"/>
                  </a:schemeClr>
                </a:solidFill>
              </a:rPr>
              <a:t>Modesty, Propriety, Moderation, Godliness</a:t>
            </a:r>
          </a:p>
          <a:p>
            <a:pPr marL="1485900" lvl="2" indent="-571500">
              <a:buFont typeface="Wingdings" pitchFamily="2" charset="2"/>
              <a:buChar char="§"/>
            </a:pPr>
            <a:r>
              <a:rPr lang="en-US" sz="2400" b="1" dirty="0">
                <a:solidFill>
                  <a:schemeClr val="tx1">
                    <a:lumMod val="85000"/>
                  </a:schemeClr>
                </a:solidFill>
              </a:rPr>
              <a:t>Not a display, to show wealth, flaunt beauty</a:t>
            </a:r>
          </a:p>
          <a:p>
            <a:pPr marL="1485900" lvl="2" indent="-571500">
              <a:buFont typeface="Wingdings" pitchFamily="2" charset="2"/>
              <a:buChar char="§"/>
            </a:pPr>
            <a:r>
              <a:rPr lang="en-US" sz="2400" b="1" dirty="0">
                <a:solidFill>
                  <a:schemeClr val="tx1">
                    <a:lumMod val="85000"/>
                  </a:schemeClr>
                </a:solidFill>
              </a:rPr>
              <a:t>Male and female issue (not only women)</a:t>
            </a:r>
          </a:p>
          <a:p>
            <a:pPr marL="1028700" lvl="1" indent="-571500">
              <a:buFont typeface="Arial" panose="020B0604020202020204" pitchFamily="34" charset="0"/>
              <a:buChar char="•"/>
            </a:pPr>
            <a:r>
              <a:rPr lang="en-US" sz="3200" b="1" dirty="0">
                <a:solidFill>
                  <a:schemeClr val="tx1">
                    <a:lumMod val="85000"/>
                  </a:schemeClr>
                </a:solidFill>
              </a:rPr>
              <a:t>No Stumbling Blocks (Matt. 18:6-9).</a:t>
            </a:r>
          </a:p>
          <a:p>
            <a:pPr marL="1485900" lvl="2" indent="-571500">
              <a:buFont typeface="Wingdings" pitchFamily="2" charset="2"/>
              <a:buChar char="§"/>
            </a:pPr>
            <a:r>
              <a:rPr lang="en-US" sz="2400" b="1" dirty="0">
                <a:solidFill>
                  <a:schemeClr val="tx1">
                    <a:lumMod val="85000"/>
                  </a:schemeClr>
                </a:solidFill>
              </a:rPr>
              <a:t>Male (visual) – Female (closeness) (Matt. 5:28-30)</a:t>
            </a:r>
          </a:p>
          <a:p>
            <a:pPr marL="1485900" lvl="2" indent="-571500">
              <a:buFont typeface="Wingdings" pitchFamily="2" charset="2"/>
              <a:buChar char="§"/>
            </a:pPr>
            <a:r>
              <a:rPr lang="en-US" sz="2400" b="1" dirty="0">
                <a:solidFill>
                  <a:schemeClr val="tx1">
                    <a:lumMod val="85000"/>
                  </a:schemeClr>
                </a:solidFill>
              </a:rPr>
              <a:t>Don’t give away what belongs to your spouse</a:t>
            </a:r>
          </a:p>
          <a:p>
            <a:pPr marL="1485900" lvl="2" indent="-571500">
              <a:buFont typeface="Wingdings" pitchFamily="2" charset="2"/>
              <a:buChar char="§"/>
            </a:pPr>
            <a:r>
              <a:rPr lang="en-US" sz="2400" b="1" dirty="0">
                <a:solidFill>
                  <a:schemeClr val="tx1">
                    <a:lumMod val="85000"/>
                  </a:schemeClr>
                </a:solidFill>
              </a:rPr>
              <a:t>Lessons to young; discouragement to others</a:t>
            </a:r>
          </a:p>
        </p:txBody>
      </p:sp>
    </p:spTree>
    <p:extLst>
      <p:ext uri="{BB962C8B-B14F-4D97-AF65-F5344CB8AC3E}">
        <p14:creationId xmlns:p14="http://schemas.microsoft.com/office/powerpoint/2010/main" val="21148862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xEl>
                                              <p:pRg st="0" end="0"/>
                                            </p:txEl>
                                          </p:spTgt>
                                        </p:tgtEl>
                                        <p:attrNameLst>
                                          <p:attrName>style.visibility</p:attrName>
                                        </p:attrNameLst>
                                      </p:cBhvr>
                                      <p:to>
                                        <p:strVal val="visible"/>
                                      </p:to>
                                    </p:set>
                                    <p:animEffect transition="in" filter="fade">
                                      <p:cBhvr>
                                        <p:cTn id="14" dur="1000"/>
                                        <p:tgtEl>
                                          <p:spTgt spid="13">
                                            <p:txEl>
                                              <p:pRg st="0" end="0"/>
                                            </p:txEl>
                                          </p:spTgt>
                                        </p:tgtEl>
                                      </p:cBhvr>
                                    </p:animEffect>
                                    <p:anim calcmode="lin" valueType="num">
                                      <p:cBhvr>
                                        <p:cTn id="15"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fade">
                                      <p:cBhvr>
                                        <p:cTn id="21" dur="1000"/>
                                        <p:tgtEl>
                                          <p:spTgt spid="13">
                                            <p:txEl>
                                              <p:pRg st="1" end="1"/>
                                            </p:txEl>
                                          </p:spTgt>
                                        </p:tgtEl>
                                      </p:cBhvr>
                                    </p:animEffect>
                                    <p:anim calcmode="lin" valueType="num">
                                      <p:cBhvr>
                                        <p:cTn id="22"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xEl>
                                              <p:pRg st="2" end="2"/>
                                            </p:txEl>
                                          </p:spTgt>
                                        </p:tgtEl>
                                        <p:attrNameLst>
                                          <p:attrName>style.visibility</p:attrName>
                                        </p:attrNameLst>
                                      </p:cBhvr>
                                      <p:to>
                                        <p:strVal val="visible"/>
                                      </p:to>
                                    </p:set>
                                    <p:animEffect transition="in" filter="fade">
                                      <p:cBhvr>
                                        <p:cTn id="28" dur="1000"/>
                                        <p:tgtEl>
                                          <p:spTgt spid="13">
                                            <p:txEl>
                                              <p:pRg st="2" end="2"/>
                                            </p:txEl>
                                          </p:spTgt>
                                        </p:tgtEl>
                                      </p:cBhvr>
                                    </p:animEffect>
                                    <p:anim calcmode="lin" valueType="num">
                                      <p:cBhvr>
                                        <p:cTn id="29"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3">
                                            <p:txEl>
                                              <p:pRg st="3" end="3"/>
                                            </p:txEl>
                                          </p:spTgt>
                                        </p:tgtEl>
                                        <p:attrNameLst>
                                          <p:attrName>style.visibility</p:attrName>
                                        </p:attrNameLst>
                                      </p:cBhvr>
                                      <p:to>
                                        <p:strVal val="visible"/>
                                      </p:to>
                                    </p:set>
                                    <p:animEffect transition="in" filter="fade">
                                      <p:cBhvr>
                                        <p:cTn id="35" dur="1000"/>
                                        <p:tgtEl>
                                          <p:spTgt spid="13">
                                            <p:txEl>
                                              <p:pRg st="3" end="3"/>
                                            </p:txEl>
                                          </p:spTgt>
                                        </p:tgtEl>
                                      </p:cBhvr>
                                    </p:animEffect>
                                    <p:anim calcmode="lin" valueType="num">
                                      <p:cBhvr>
                                        <p:cTn id="36"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3">
                                            <p:txEl>
                                              <p:pRg st="4" end="4"/>
                                            </p:txEl>
                                          </p:spTgt>
                                        </p:tgtEl>
                                        <p:attrNameLst>
                                          <p:attrName>style.visibility</p:attrName>
                                        </p:attrNameLst>
                                      </p:cBhvr>
                                      <p:to>
                                        <p:strVal val="visible"/>
                                      </p:to>
                                    </p:set>
                                    <p:animEffect transition="in" filter="fade">
                                      <p:cBhvr>
                                        <p:cTn id="42" dur="1000"/>
                                        <p:tgtEl>
                                          <p:spTgt spid="13">
                                            <p:txEl>
                                              <p:pRg st="4" end="4"/>
                                            </p:txEl>
                                          </p:spTgt>
                                        </p:tgtEl>
                                      </p:cBhvr>
                                    </p:animEffect>
                                    <p:anim calcmode="lin" valueType="num">
                                      <p:cBhvr>
                                        <p:cTn id="43"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3">
                                            <p:txEl>
                                              <p:pRg st="5" end="5"/>
                                            </p:txEl>
                                          </p:spTgt>
                                        </p:tgtEl>
                                        <p:attrNameLst>
                                          <p:attrName>style.visibility</p:attrName>
                                        </p:attrNameLst>
                                      </p:cBhvr>
                                      <p:to>
                                        <p:strVal val="visible"/>
                                      </p:to>
                                    </p:set>
                                    <p:animEffect transition="in" filter="fade">
                                      <p:cBhvr>
                                        <p:cTn id="49" dur="1000"/>
                                        <p:tgtEl>
                                          <p:spTgt spid="13">
                                            <p:txEl>
                                              <p:pRg st="5" end="5"/>
                                            </p:txEl>
                                          </p:spTgt>
                                        </p:tgtEl>
                                      </p:cBhvr>
                                    </p:animEffect>
                                    <p:anim calcmode="lin" valueType="num">
                                      <p:cBhvr>
                                        <p:cTn id="50"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3">
                                            <p:txEl>
                                              <p:pRg st="6" end="6"/>
                                            </p:txEl>
                                          </p:spTgt>
                                        </p:tgtEl>
                                        <p:attrNameLst>
                                          <p:attrName>style.visibility</p:attrName>
                                        </p:attrNameLst>
                                      </p:cBhvr>
                                      <p:to>
                                        <p:strVal val="visible"/>
                                      </p:to>
                                    </p:set>
                                    <p:animEffect transition="in" filter="fade">
                                      <p:cBhvr>
                                        <p:cTn id="56" dur="1000"/>
                                        <p:tgtEl>
                                          <p:spTgt spid="13">
                                            <p:txEl>
                                              <p:pRg st="6" end="6"/>
                                            </p:txEl>
                                          </p:spTgt>
                                        </p:tgtEl>
                                      </p:cBhvr>
                                    </p:animEffect>
                                    <p:anim calcmode="lin" valueType="num">
                                      <p:cBhvr>
                                        <p:cTn id="57" dur="1000" fill="hold"/>
                                        <p:tgtEl>
                                          <p:spTgt spid="1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1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3">
                                            <p:txEl>
                                              <p:pRg st="7" end="7"/>
                                            </p:txEl>
                                          </p:spTgt>
                                        </p:tgtEl>
                                        <p:attrNameLst>
                                          <p:attrName>style.visibility</p:attrName>
                                        </p:attrNameLst>
                                      </p:cBhvr>
                                      <p:to>
                                        <p:strVal val="visible"/>
                                      </p:to>
                                    </p:set>
                                    <p:animEffect transition="in" filter="fade">
                                      <p:cBhvr>
                                        <p:cTn id="63" dur="1000"/>
                                        <p:tgtEl>
                                          <p:spTgt spid="13">
                                            <p:txEl>
                                              <p:pRg st="7" end="7"/>
                                            </p:txEl>
                                          </p:spTgt>
                                        </p:tgtEl>
                                      </p:cBhvr>
                                    </p:animEffect>
                                    <p:anim calcmode="lin" valueType="num">
                                      <p:cBhvr>
                                        <p:cTn id="64" dur="1000" fill="hold"/>
                                        <p:tgtEl>
                                          <p:spTgt spid="13">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1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3">
                                            <p:txEl>
                                              <p:pRg st="8" end="8"/>
                                            </p:txEl>
                                          </p:spTgt>
                                        </p:tgtEl>
                                        <p:attrNameLst>
                                          <p:attrName>style.visibility</p:attrName>
                                        </p:attrNameLst>
                                      </p:cBhvr>
                                      <p:to>
                                        <p:strVal val="visible"/>
                                      </p:to>
                                    </p:set>
                                    <p:animEffect transition="in" filter="fade">
                                      <p:cBhvr>
                                        <p:cTn id="70" dur="1000"/>
                                        <p:tgtEl>
                                          <p:spTgt spid="13">
                                            <p:txEl>
                                              <p:pRg st="8" end="8"/>
                                            </p:txEl>
                                          </p:spTgt>
                                        </p:tgtEl>
                                      </p:cBhvr>
                                    </p:animEffect>
                                    <p:anim calcmode="lin" valueType="num">
                                      <p:cBhvr>
                                        <p:cTn id="71" dur="1000" fill="hold"/>
                                        <p:tgtEl>
                                          <p:spTgt spid="13">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1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uiExpand="1" build="p" bldLvl="2"/>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544</TotalTime>
  <Words>934</Words>
  <Application>Microsoft Macintosh PowerPoint</Application>
  <PresentationFormat>On-screen Show (4:3)</PresentationFormat>
  <Paragraphs>86</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Wingdings</vt:lpstr>
      <vt:lpstr>Office Theme</vt:lpstr>
      <vt:lpstr>Genesis 2:21-25</vt:lpstr>
      <vt:lpstr>Genesis 2:21-25</vt:lpstr>
      <vt:lpstr>Genesis 3:6-7</vt:lpstr>
      <vt:lpstr>Genesis 3:9-11</vt:lpstr>
      <vt:lpstr>Genesis 3:20-21</vt:lpstr>
      <vt:lpstr>Why Do Humans Need Clothes?</vt:lpstr>
      <vt:lpstr>Why Do Humans Need Clothes?</vt:lpstr>
      <vt:lpstr>Why Do Humans Need Clothes?</vt:lpstr>
      <vt:lpstr>Some Observations</vt:lpstr>
      <vt:lpstr>Some Observations</vt:lpstr>
      <vt:lpstr>Some Observations</vt:lpstr>
      <vt:lpstr>Some Observations</vt:lpstr>
      <vt:lpstr>Why Do Humans Need Clothes?</vt:lpstr>
      <vt:lpstr>Why Do Humans Need Clothes?</vt:lpstr>
      <vt:lpstr>Why Do Humans Need Clothes?</vt:lpstr>
      <vt:lpstr>Some Observations</vt:lpstr>
      <vt:lpstr>What Is Nakedness?</vt:lpstr>
      <vt:lpstr>What Is Nakedness?</vt:lpstr>
      <vt:lpstr>What Is Nakedness?</vt:lpstr>
      <vt:lpstr>What Is Nakedness?</vt:lpstr>
      <vt:lpstr>Why Do Humans Need Clothes?</vt:lpstr>
      <vt:lpstr>What Is Nakedness?</vt:lpstr>
      <vt:lpstr>Why Should This Matter to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Kyle Pope</dc:creator>
  <cp:lastModifiedBy>Kyle Pope</cp:lastModifiedBy>
  <cp:revision>46</cp:revision>
  <dcterms:created xsi:type="dcterms:W3CDTF">2021-08-21T18:44:20Z</dcterms:created>
  <dcterms:modified xsi:type="dcterms:W3CDTF">2021-08-24T22:15:46Z</dcterms:modified>
</cp:coreProperties>
</file>