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</p:sldMasterIdLst>
  <p:sldIdLst>
    <p:sldId id="256" r:id="rId2"/>
    <p:sldId id="263" r:id="rId3"/>
    <p:sldId id="264" r:id="rId4"/>
    <p:sldId id="257" r:id="rId5"/>
    <p:sldId id="266" r:id="rId6"/>
    <p:sldId id="258" r:id="rId7"/>
    <p:sldId id="259" r:id="rId8"/>
    <p:sldId id="265" r:id="rId9"/>
    <p:sldId id="260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6"/>
    <p:restoredTop sz="94697"/>
  </p:normalViewPr>
  <p:slideViewPr>
    <p:cSldViewPr snapToGrid="0" snapToObjects="1">
      <p:cViewPr varScale="1">
        <p:scale>
          <a:sx n="80" d="100"/>
          <a:sy n="80" d="100"/>
        </p:scale>
        <p:origin x="1496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8820" y="889820"/>
            <a:ext cx="7492181" cy="3598606"/>
          </a:xfrm>
        </p:spPr>
        <p:txBody>
          <a:bodyPr anchor="t">
            <a:normAutofit/>
          </a:bodyPr>
          <a:lstStyle>
            <a:lvl1pPr algn="l">
              <a:defRPr sz="405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8820" y="4488426"/>
            <a:ext cx="5243832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pPr/>
              <a:t>10/11/22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094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pPr/>
              <a:t>10/11/22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965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39" y="1709741"/>
            <a:ext cx="797405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6539" y="4589466"/>
            <a:ext cx="797405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pPr/>
              <a:t>10/11/22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75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478" y="922096"/>
            <a:ext cx="8018449" cy="112793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6539" y="2128684"/>
            <a:ext cx="3978313" cy="38444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1" y="2128684"/>
            <a:ext cx="3914775" cy="38444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pPr/>
              <a:t>10/11/22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445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416" y="929148"/>
            <a:ext cx="7980004" cy="7615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6538" y="1681165"/>
            <a:ext cx="3961644" cy="657225"/>
          </a:xfrm>
        </p:spPr>
        <p:txBody>
          <a:bodyPr anchor="b">
            <a:normAutofit/>
          </a:bodyPr>
          <a:lstStyle>
            <a:lvl1pPr marL="0" indent="0">
              <a:buNone/>
              <a:defRPr sz="1200" b="1"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6538" y="2505078"/>
            <a:ext cx="3961644" cy="342377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1" y="1681165"/>
            <a:ext cx="3887391" cy="657225"/>
          </a:xfrm>
        </p:spPr>
        <p:txBody>
          <a:bodyPr anchor="b">
            <a:normAutofit/>
          </a:bodyPr>
          <a:lstStyle>
            <a:lvl1pPr marL="0" indent="0">
              <a:buNone/>
              <a:defRPr sz="1200" b="1"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1" y="2505078"/>
            <a:ext cx="3887391" cy="34237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pPr/>
              <a:t>10/11/22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374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pPr/>
              <a:t>10/11/22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745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pPr/>
              <a:t>10/11/22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176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821" y="781665"/>
            <a:ext cx="3070199" cy="1223452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6195" y="2315500"/>
            <a:ext cx="3070199" cy="35534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pPr/>
              <a:t>10/11/22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703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508" y="1066803"/>
            <a:ext cx="3077573" cy="1317523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1066800"/>
            <a:ext cx="4629150" cy="47942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2508" y="2552700"/>
            <a:ext cx="3077573" cy="33162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pPr/>
              <a:t>10/11/22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130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pPr/>
              <a:t>10/11/22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446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931743" y="997974"/>
            <a:ext cx="1761782" cy="4984956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1" y="997973"/>
            <a:ext cx="6303092" cy="498495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8B1C-86EF-43CF-8304-249481088644}" type="datetimeFigureOut">
              <a:rPr lang="en-US" smtClean="0"/>
              <a:pPr/>
              <a:t>10/11/22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2ADC-AF19-4574-8C10-79B5B04FCA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555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478" y="922096"/>
            <a:ext cx="8018449" cy="13710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5478" y="2293126"/>
            <a:ext cx="8018449" cy="3636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77087" y="6356353"/>
            <a:ext cx="19444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/>
                </a:solidFill>
                <a:latin typeface="+mj-lt"/>
              </a:defRPr>
            </a:lvl1pPr>
          </a:lstStyle>
          <a:p>
            <a:fld id="{2F3E8B1C-86EF-43CF-8304-249481088644}" type="datetimeFigureOut">
              <a:rPr lang="en-US" smtClean="0"/>
              <a:pPr/>
              <a:t>10/11/22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6539" y="6356353"/>
            <a:ext cx="3404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89260" y="6356353"/>
            <a:ext cx="5042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/>
                </a:solidFill>
              </a:defRPr>
            </a:lvl1pPr>
          </a:lstStyle>
          <a:p>
            <a:fld id="{C3DB2ADC-AF19-4574-8C10-79B5B04FCA2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698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3000" kern="1200" cap="all" spc="23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5CB65D0-496F-4797-A015-C85839E35D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5725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4" name="Picture 3" descr="Colored pencils inside a pencil holder which is on top of a wood table">
            <a:extLst>
              <a:ext uri="{FF2B5EF4-FFF2-40B4-BE49-F238E27FC236}">
                <a16:creationId xmlns:a16="http://schemas.microsoft.com/office/drawing/2014/main" id="{80944815-83E1-F787-A05C-E83E8513AD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 r="24100"/>
          <a:stretch/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5D2C779-8883-4E5F-A170-0F464918C1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730" y="1600198"/>
            <a:ext cx="9141714" cy="3558887"/>
          </a:xfrm>
          <a:prstGeom prst="rect">
            <a:avLst/>
          </a:prstGeom>
          <a:gradFill>
            <a:gsLst>
              <a:gs pos="35000">
                <a:srgbClr val="000000">
                  <a:alpha val="41000"/>
                </a:srgbClr>
              </a:gs>
              <a:gs pos="0">
                <a:srgbClr val="000000">
                  <a:alpha val="0"/>
                </a:srgbClr>
              </a:gs>
              <a:gs pos="47744">
                <a:srgbClr val="000000">
                  <a:alpha val="51000"/>
                </a:srgbClr>
              </a:gs>
              <a:gs pos="70000">
                <a:srgbClr val="000000">
                  <a:alpha val="37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9A4EC4-564C-0F48-A251-7C02077D16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2419" y="316832"/>
            <a:ext cx="8298234" cy="1142999"/>
          </a:xfrm>
        </p:spPr>
        <p:txBody>
          <a:bodyPr anchor="ctr">
            <a:normAutofit/>
          </a:bodyPr>
          <a:lstStyle/>
          <a:p>
            <a:pPr algn="r"/>
            <a:r>
              <a:rPr lang="en-US" sz="5400" b="1" cap="none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 Conversation at the Well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81F8EB-C3AD-0F48-B81F-16E3BA9A9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5031" y="1684421"/>
            <a:ext cx="169811" cy="39286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E446AA-B586-E44C-BBAC-1BD28D299345}"/>
              </a:ext>
            </a:extLst>
          </p:cNvPr>
          <p:cNvSpPr txBox="1"/>
          <p:nvPr/>
        </p:nvSpPr>
        <p:spPr>
          <a:xfrm>
            <a:off x="2005262" y="1540044"/>
            <a:ext cx="6785811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0375" indent="-460375">
              <a:spcAft>
                <a:spcPts val="600"/>
              </a:spcAft>
              <a:buAutoNum type="arabi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 Samaritan (John 4:5-9)</a:t>
            </a:r>
          </a:p>
          <a:p>
            <a:pPr marL="460375">
              <a:spcAft>
                <a:spcPts val="600"/>
              </a:spcAft>
            </a:pPr>
            <a:r>
              <a:rPr lang="en-US" sz="29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Modern use: Charitable person (Luke 10:25-37); Superhero</a:t>
            </a:r>
          </a:p>
          <a:p>
            <a:pPr marL="460375">
              <a:spcAft>
                <a:spcPts val="600"/>
              </a:spcAft>
            </a:pPr>
            <a:r>
              <a:rPr lang="en-US" sz="29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Origin (ancient use): Jewish mixed race and religion (2 Kings 17:22-34)</a:t>
            </a:r>
          </a:p>
          <a:p>
            <a:pPr marL="460375">
              <a:spcAft>
                <a:spcPts val="600"/>
              </a:spcAft>
            </a:pPr>
            <a:r>
              <a:rPr lang="en-US" sz="29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Opponents of post-exile Jews (Ezra 4:1-4; Neh. 4:7-8). Sanballat built temple on Mt. Gerizim (Josephus, </a:t>
            </a:r>
            <a:r>
              <a:rPr lang="en-US" sz="29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Ant. </a:t>
            </a:r>
            <a:r>
              <a:rPr lang="en-US" sz="29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11.7.2–8.7)</a:t>
            </a:r>
          </a:p>
        </p:txBody>
      </p:sp>
    </p:spTree>
    <p:extLst>
      <p:ext uri="{BB962C8B-B14F-4D97-AF65-F5344CB8AC3E}">
        <p14:creationId xmlns:p14="http://schemas.microsoft.com/office/powerpoint/2010/main" val="344109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uiExpand="1" build="p" bldLvl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5CB65D0-496F-4797-A015-C85839E35D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5725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4" name="Picture 3" descr="Colored pencils inside a pencil holder which is on top of a wood table">
            <a:extLst>
              <a:ext uri="{FF2B5EF4-FFF2-40B4-BE49-F238E27FC236}">
                <a16:creationId xmlns:a16="http://schemas.microsoft.com/office/drawing/2014/main" id="{80944815-83E1-F787-A05C-E83E8513AD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 r="24100"/>
          <a:stretch/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5D2C779-8883-4E5F-A170-0F464918C1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730" y="1600198"/>
            <a:ext cx="9141714" cy="3558887"/>
          </a:xfrm>
          <a:prstGeom prst="rect">
            <a:avLst/>
          </a:prstGeom>
          <a:gradFill>
            <a:gsLst>
              <a:gs pos="35000">
                <a:srgbClr val="000000">
                  <a:alpha val="41000"/>
                </a:srgbClr>
              </a:gs>
              <a:gs pos="0">
                <a:srgbClr val="000000">
                  <a:alpha val="0"/>
                </a:srgbClr>
              </a:gs>
              <a:gs pos="47744">
                <a:srgbClr val="000000">
                  <a:alpha val="51000"/>
                </a:srgbClr>
              </a:gs>
              <a:gs pos="70000">
                <a:srgbClr val="000000">
                  <a:alpha val="37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9A4EC4-564C-0F48-A251-7C02077D16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2419" y="316832"/>
            <a:ext cx="8298234" cy="1142999"/>
          </a:xfrm>
        </p:spPr>
        <p:txBody>
          <a:bodyPr anchor="ctr">
            <a:normAutofit/>
          </a:bodyPr>
          <a:lstStyle/>
          <a:p>
            <a:pPr algn="r"/>
            <a:r>
              <a:rPr lang="en-US" sz="5400" b="1" cap="none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 Conversation at the Well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81F8EB-C3AD-0F48-B81F-16E3BA9A9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5031" y="1684421"/>
            <a:ext cx="169811" cy="39286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E446AA-B586-E44C-BBAC-1BD28D299345}"/>
              </a:ext>
            </a:extLst>
          </p:cNvPr>
          <p:cNvSpPr txBox="1"/>
          <p:nvPr/>
        </p:nvSpPr>
        <p:spPr>
          <a:xfrm>
            <a:off x="2005262" y="1540044"/>
            <a:ext cx="6785811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0375" indent="-460375">
              <a:spcAft>
                <a:spcPts val="600"/>
              </a:spcAft>
              <a:buAutoNum type="arabi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 Samaritan (John 4:5-9)</a:t>
            </a:r>
          </a:p>
          <a:p>
            <a:pPr marL="460375">
              <a:spcAft>
                <a:spcPts val="600"/>
              </a:spcAft>
            </a:pPr>
            <a:r>
              <a:rPr lang="en-US" sz="29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128 BC, John Hyrcanus destroyed temple (Jos. </a:t>
            </a:r>
            <a:r>
              <a:rPr lang="en-US" sz="29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Ant.</a:t>
            </a:r>
            <a:r>
              <a:rPr lang="en-US" sz="29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13.9.1)</a:t>
            </a:r>
          </a:p>
          <a:p>
            <a:pPr marL="460375">
              <a:spcAft>
                <a:spcPts val="600"/>
              </a:spcAft>
            </a:pPr>
            <a:r>
              <a:rPr lang="en-US" sz="29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Modern sect in Nablus (claim earlier origin; follow distinct Pentateuch)</a:t>
            </a:r>
          </a:p>
          <a:p>
            <a:pPr marL="460375">
              <a:spcAft>
                <a:spcPts val="600"/>
              </a:spcAft>
            </a:pPr>
            <a:r>
              <a:rPr lang="en-US" sz="29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In 1st Century, Jews avoided contact: limited commission (Matt. 10:5); fore-shadows great commission (Acts 8:25)</a:t>
            </a:r>
          </a:p>
        </p:txBody>
      </p:sp>
    </p:spTree>
    <p:extLst>
      <p:ext uri="{BB962C8B-B14F-4D97-AF65-F5344CB8AC3E}">
        <p14:creationId xmlns:p14="http://schemas.microsoft.com/office/powerpoint/2010/main" val="1787318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5CB65D0-496F-4797-A015-C85839E35D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5725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4" name="Picture 3" descr="Colored pencils inside a pencil holder which is on top of a wood table">
            <a:extLst>
              <a:ext uri="{FF2B5EF4-FFF2-40B4-BE49-F238E27FC236}">
                <a16:creationId xmlns:a16="http://schemas.microsoft.com/office/drawing/2014/main" id="{80944815-83E1-F787-A05C-E83E8513AD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 r="24100"/>
          <a:stretch/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5D2C779-8883-4E5F-A170-0F464918C1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730" y="1600198"/>
            <a:ext cx="9141714" cy="3558887"/>
          </a:xfrm>
          <a:prstGeom prst="rect">
            <a:avLst/>
          </a:prstGeom>
          <a:gradFill>
            <a:gsLst>
              <a:gs pos="35000">
                <a:srgbClr val="000000">
                  <a:alpha val="41000"/>
                </a:srgbClr>
              </a:gs>
              <a:gs pos="0">
                <a:srgbClr val="000000">
                  <a:alpha val="0"/>
                </a:srgbClr>
              </a:gs>
              <a:gs pos="47744">
                <a:srgbClr val="000000">
                  <a:alpha val="51000"/>
                </a:srgbClr>
              </a:gs>
              <a:gs pos="70000">
                <a:srgbClr val="000000">
                  <a:alpha val="37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9A4EC4-564C-0F48-A251-7C02077D16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2419" y="316832"/>
            <a:ext cx="8298234" cy="1142999"/>
          </a:xfrm>
        </p:spPr>
        <p:txBody>
          <a:bodyPr anchor="ctr">
            <a:normAutofit/>
          </a:bodyPr>
          <a:lstStyle/>
          <a:p>
            <a:pPr algn="r"/>
            <a:r>
              <a:rPr lang="en-US" sz="5400" b="1" cap="none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 Conversation at the Well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81F8EB-C3AD-0F48-B81F-16E3BA9A9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5031" y="1684421"/>
            <a:ext cx="169811" cy="39286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E446AA-B586-E44C-BBAC-1BD28D299345}"/>
              </a:ext>
            </a:extLst>
          </p:cNvPr>
          <p:cNvSpPr txBox="1"/>
          <p:nvPr/>
        </p:nvSpPr>
        <p:spPr>
          <a:xfrm>
            <a:off x="2005262" y="1540044"/>
            <a:ext cx="6673517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0375" indent="-460375">
              <a:spcAft>
                <a:spcPts val="600"/>
              </a:spcAft>
              <a:buAutoNum type="arabicPeriod"/>
            </a:pPr>
            <a:r>
              <a:rPr lang="en-US" sz="4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 Samaritan (John 4:5-9)</a:t>
            </a:r>
          </a:p>
          <a:p>
            <a:pPr marL="460375">
              <a:spcAft>
                <a:spcPts val="1200"/>
              </a:spcAft>
            </a:pPr>
            <a:r>
              <a:rPr lang="en-US" sz="29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Jesus reached out to those rejected and untouchable (Matt. 8:1-3; 9:9-13)</a:t>
            </a:r>
          </a:p>
          <a:p>
            <a:pPr marL="15875" algn="ctr">
              <a:spcAft>
                <a:spcPts val="600"/>
              </a:spcAft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He reaches out to you and me!</a:t>
            </a:r>
          </a:p>
        </p:txBody>
      </p:sp>
    </p:spTree>
    <p:extLst>
      <p:ext uri="{BB962C8B-B14F-4D97-AF65-F5344CB8AC3E}">
        <p14:creationId xmlns:p14="http://schemas.microsoft.com/office/powerpoint/2010/main" val="2799144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5CB65D0-496F-4797-A015-C85839E35D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5725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4" name="Picture 3" descr="Colored pencils inside a pencil holder which is on top of a wood table">
            <a:extLst>
              <a:ext uri="{FF2B5EF4-FFF2-40B4-BE49-F238E27FC236}">
                <a16:creationId xmlns:a16="http://schemas.microsoft.com/office/drawing/2014/main" id="{80944815-83E1-F787-A05C-E83E8513AD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 r="24100"/>
          <a:stretch/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5D2C779-8883-4E5F-A170-0F464918C1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730" y="1600198"/>
            <a:ext cx="9141714" cy="3558887"/>
          </a:xfrm>
          <a:prstGeom prst="rect">
            <a:avLst/>
          </a:prstGeom>
          <a:gradFill>
            <a:gsLst>
              <a:gs pos="35000">
                <a:srgbClr val="000000">
                  <a:alpha val="41000"/>
                </a:srgbClr>
              </a:gs>
              <a:gs pos="0">
                <a:srgbClr val="000000">
                  <a:alpha val="0"/>
                </a:srgbClr>
              </a:gs>
              <a:gs pos="47744">
                <a:srgbClr val="000000">
                  <a:alpha val="51000"/>
                </a:srgbClr>
              </a:gs>
              <a:gs pos="70000">
                <a:srgbClr val="000000">
                  <a:alpha val="37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9A4EC4-564C-0F48-A251-7C02077D16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2419" y="316832"/>
            <a:ext cx="8298234" cy="1142999"/>
          </a:xfrm>
        </p:spPr>
        <p:txBody>
          <a:bodyPr anchor="ctr">
            <a:normAutofit/>
          </a:bodyPr>
          <a:lstStyle/>
          <a:p>
            <a:pPr algn="r"/>
            <a:r>
              <a:rPr lang="en-US" sz="5400" b="1" cap="none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 Conversation at the Well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81F8EB-C3AD-0F48-B81F-16E3BA9A9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5031" y="1684421"/>
            <a:ext cx="169811" cy="39286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E446AA-B586-E44C-BBAC-1BD28D299345}"/>
              </a:ext>
            </a:extLst>
          </p:cNvPr>
          <p:cNvSpPr txBox="1"/>
          <p:nvPr/>
        </p:nvSpPr>
        <p:spPr>
          <a:xfrm>
            <a:off x="2005262" y="1540044"/>
            <a:ext cx="668955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4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2. Living Water (John 4:10-15)</a:t>
            </a:r>
            <a:endParaRPr lang="en-US" sz="29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23875">
              <a:spcAft>
                <a:spcPts val="600"/>
              </a:spcAft>
            </a:pPr>
            <a:r>
              <a:rPr lang="en-US" sz="29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God = fountain of living water Israel rejected (Jer. 2:13; 17:13)</a:t>
            </a:r>
          </a:p>
          <a:p>
            <a:pPr marL="523875">
              <a:spcAft>
                <a:spcPts val="600"/>
              </a:spcAft>
            </a:pPr>
            <a:r>
              <a:rPr lang="en-US" sz="29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Jesus’s claim is a claim of Deity.</a:t>
            </a:r>
          </a:p>
          <a:p>
            <a:pPr marL="523875">
              <a:spcAft>
                <a:spcPts val="600"/>
              </a:spcAft>
            </a:pPr>
            <a:r>
              <a:rPr lang="en-US" sz="29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Fountain promised (Zech. 12:10; 13:1, 7; 14:8-9)</a:t>
            </a:r>
          </a:p>
          <a:p>
            <a:pPr marL="523875">
              <a:spcAft>
                <a:spcPts val="600"/>
              </a:spcAft>
            </a:pPr>
            <a:r>
              <a:rPr lang="en-US" sz="29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Jesus’s claim is a claim of fulfillment. </a:t>
            </a:r>
          </a:p>
        </p:txBody>
      </p:sp>
    </p:spTree>
    <p:extLst>
      <p:ext uri="{BB962C8B-B14F-4D97-AF65-F5344CB8AC3E}">
        <p14:creationId xmlns:p14="http://schemas.microsoft.com/office/powerpoint/2010/main" val="1114305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5CB65D0-496F-4797-A015-C85839E35D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5725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4" name="Picture 3" descr="Colored pencils inside a pencil holder which is on top of a wood table">
            <a:extLst>
              <a:ext uri="{FF2B5EF4-FFF2-40B4-BE49-F238E27FC236}">
                <a16:creationId xmlns:a16="http://schemas.microsoft.com/office/drawing/2014/main" id="{80944815-83E1-F787-A05C-E83E8513AD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 r="24100"/>
          <a:stretch/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5D2C779-8883-4E5F-A170-0F464918C1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730" y="1600198"/>
            <a:ext cx="9141714" cy="3558887"/>
          </a:xfrm>
          <a:prstGeom prst="rect">
            <a:avLst/>
          </a:prstGeom>
          <a:gradFill>
            <a:gsLst>
              <a:gs pos="35000">
                <a:srgbClr val="000000">
                  <a:alpha val="41000"/>
                </a:srgbClr>
              </a:gs>
              <a:gs pos="0">
                <a:srgbClr val="000000">
                  <a:alpha val="0"/>
                </a:srgbClr>
              </a:gs>
              <a:gs pos="47744">
                <a:srgbClr val="000000">
                  <a:alpha val="51000"/>
                </a:srgbClr>
              </a:gs>
              <a:gs pos="70000">
                <a:srgbClr val="000000">
                  <a:alpha val="37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9A4EC4-564C-0F48-A251-7C02077D16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2419" y="316832"/>
            <a:ext cx="8298234" cy="1142999"/>
          </a:xfrm>
        </p:spPr>
        <p:txBody>
          <a:bodyPr anchor="ctr">
            <a:normAutofit/>
          </a:bodyPr>
          <a:lstStyle/>
          <a:p>
            <a:pPr algn="r"/>
            <a:r>
              <a:rPr lang="en-US" sz="5400" b="1" cap="none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 Conversation at the Well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81F8EB-C3AD-0F48-B81F-16E3BA9A9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5031" y="1684421"/>
            <a:ext cx="169811" cy="39286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E446AA-B586-E44C-BBAC-1BD28D299345}"/>
              </a:ext>
            </a:extLst>
          </p:cNvPr>
          <p:cNvSpPr txBox="1"/>
          <p:nvPr/>
        </p:nvSpPr>
        <p:spPr>
          <a:xfrm>
            <a:off x="2005262" y="1540044"/>
            <a:ext cx="668955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4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2. Living Water (John 4:10-15)</a:t>
            </a:r>
            <a:endParaRPr lang="en-US" sz="29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23875">
              <a:spcAft>
                <a:spcPts val="600"/>
              </a:spcAft>
            </a:pPr>
            <a:r>
              <a:rPr lang="en-US" sz="29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Jesus offers the believer “living waters” (John 7:37-40).</a:t>
            </a:r>
          </a:p>
          <a:p>
            <a:pPr marL="460375">
              <a:spcAft>
                <a:spcPts val="1200"/>
              </a:spcAft>
            </a:pPr>
            <a:r>
              <a:rPr lang="en-US" sz="29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The Holy Spirit brings the gospel of salvation in the heart (Rom. 1:16).</a:t>
            </a:r>
            <a:endParaRPr 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5875" algn="ctr">
              <a:spcAft>
                <a:spcPts val="600"/>
              </a:spcAft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Will we drink of this </a:t>
            </a:r>
            <a:r>
              <a:rPr lang="en-US" sz="3600" b="1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living water?</a:t>
            </a:r>
            <a:r>
              <a:rPr lang="en-US" sz="36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36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91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5CB65D0-496F-4797-A015-C85839E35D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5725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4" name="Picture 3" descr="Colored pencils inside a pencil holder which is on top of a wood table">
            <a:extLst>
              <a:ext uri="{FF2B5EF4-FFF2-40B4-BE49-F238E27FC236}">
                <a16:creationId xmlns:a16="http://schemas.microsoft.com/office/drawing/2014/main" id="{80944815-83E1-F787-A05C-E83E8513AD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 r="24100"/>
          <a:stretch/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5D2C779-8883-4E5F-A170-0F464918C1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730" y="1600198"/>
            <a:ext cx="9141714" cy="3558887"/>
          </a:xfrm>
          <a:prstGeom prst="rect">
            <a:avLst/>
          </a:prstGeom>
          <a:gradFill>
            <a:gsLst>
              <a:gs pos="35000">
                <a:srgbClr val="000000">
                  <a:alpha val="41000"/>
                </a:srgbClr>
              </a:gs>
              <a:gs pos="0">
                <a:srgbClr val="000000">
                  <a:alpha val="0"/>
                </a:srgbClr>
              </a:gs>
              <a:gs pos="47744">
                <a:srgbClr val="000000">
                  <a:alpha val="51000"/>
                </a:srgbClr>
              </a:gs>
              <a:gs pos="70000">
                <a:srgbClr val="000000">
                  <a:alpha val="37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9A4EC4-564C-0F48-A251-7C02077D16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2419" y="316832"/>
            <a:ext cx="8298234" cy="1142999"/>
          </a:xfrm>
        </p:spPr>
        <p:txBody>
          <a:bodyPr anchor="ctr">
            <a:normAutofit/>
          </a:bodyPr>
          <a:lstStyle/>
          <a:p>
            <a:pPr algn="r"/>
            <a:r>
              <a:rPr lang="en-US" sz="5400" b="1" cap="none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 Conversation at the Well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81F8EB-C3AD-0F48-B81F-16E3BA9A9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5031" y="1684421"/>
            <a:ext cx="169811" cy="39286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E446AA-B586-E44C-BBAC-1BD28D299345}"/>
              </a:ext>
            </a:extLst>
          </p:cNvPr>
          <p:cNvSpPr txBox="1"/>
          <p:nvPr/>
        </p:nvSpPr>
        <p:spPr>
          <a:xfrm>
            <a:off x="2005263" y="1540044"/>
            <a:ext cx="6978316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4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3. He Knows Us (John 4:16-18)</a:t>
            </a:r>
          </a:p>
          <a:p>
            <a:pPr marL="523875">
              <a:spcAft>
                <a:spcPts val="600"/>
              </a:spcAft>
            </a:pPr>
            <a:r>
              <a:rPr lang="en-US" sz="29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Why this discussion? (John 4:28-29)</a:t>
            </a:r>
          </a:p>
          <a:p>
            <a:pPr marL="523875">
              <a:spcAft>
                <a:spcPts val="600"/>
              </a:spcAft>
            </a:pPr>
            <a:r>
              <a:rPr lang="en-US" sz="29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He made claims of fulfillment and Deity —God knows all things (Ps. 139:1-4).</a:t>
            </a:r>
          </a:p>
          <a:p>
            <a:pPr marL="523875">
              <a:spcAft>
                <a:spcPts val="600"/>
              </a:spcAft>
            </a:pPr>
            <a:r>
              <a:rPr lang="en-US" sz="29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God searches our hearts (1 Chron. 28:9).</a:t>
            </a:r>
            <a:endParaRPr lang="en-US" sz="2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5875" algn="ctr">
              <a:spcAft>
                <a:spcPts val="600"/>
              </a:spcAft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Will you and I </a:t>
            </a:r>
            <a:r>
              <a:rPr lang="en-US" sz="3600" b="1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seek the One </a:t>
            </a:r>
            <a:r>
              <a:rPr lang="en-US" sz="36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who knows us through and through?</a:t>
            </a:r>
            <a:endParaRPr lang="en-US" sz="36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982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5CB65D0-496F-4797-A015-C85839E35D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5725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4" name="Picture 3" descr="Colored pencils inside a pencil holder which is on top of a wood table">
            <a:extLst>
              <a:ext uri="{FF2B5EF4-FFF2-40B4-BE49-F238E27FC236}">
                <a16:creationId xmlns:a16="http://schemas.microsoft.com/office/drawing/2014/main" id="{80944815-83E1-F787-A05C-E83E8513AD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 r="24100"/>
          <a:stretch/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5D2C779-8883-4E5F-A170-0F464918C1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730" y="1600198"/>
            <a:ext cx="9141714" cy="3558887"/>
          </a:xfrm>
          <a:prstGeom prst="rect">
            <a:avLst/>
          </a:prstGeom>
          <a:gradFill>
            <a:gsLst>
              <a:gs pos="35000">
                <a:srgbClr val="000000">
                  <a:alpha val="41000"/>
                </a:srgbClr>
              </a:gs>
              <a:gs pos="0">
                <a:srgbClr val="000000">
                  <a:alpha val="0"/>
                </a:srgbClr>
              </a:gs>
              <a:gs pos="47744">
                <a:srgbClr val="000000">
                  <a:alpha val="51000"/>
                </a:srgbClr>
              </a:gs>
              <a:gs pos="70000">
                <a:srgbClr val="000000">
                  <a:alpha val="37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9A4EC4-564C-0F48-A251-7C02077D16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2419" y="316832"/>
            <a:ext cx="8298234" cy="1142999"/>
          </a:xfrm>
        </p:spPr>
        <p:txBody>
          <a:bodyPr anchor="ctr">
            <a:normAutofit/>
          </a:bodyPr>
          <a:lstStyle/>
          <a:p>
            <a:pPr algn="r"/>
            <a:r>
              <a:rPr lang="en-US" sz="5400" b="1" cap="none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 Conversation at the Well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81F8EB-C3AD-0F48-B81F-16E3BA9A9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5031" y="1684421"/>
            <a:ext cx="169811" cy="39286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E446AA-B586-E44C-BBAC-1BD28D299345}"/>
              </a:ext>
            </a:extLst>
          </p:cNvPr>
          <p:cNvSpPr txBox="1"/>
          <p:nvPr/>
        </p:nvSpPr>
        <p:spPr>
          <a:xfrm>
            <a:off x="2005263" y="1540044"/>
            <a:ext cx="662539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4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4. True Worship (John 4:19-24)</a:t>
            </a:r>
            <a:endParaRPr lang="en-US" sz="6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23875">
              <a:spcAft>
                <a:spcPts val="600"/>
              </a:spcAft>
            </a:pPr>
            <a:r>
              <a:rPr lang="en-US" sz="29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Gerizim, mount of blessing (Deut. 11:29; 27:12; Josh. 8:33)</a:t>
            </a:r>
          </a:p>
          <a:p>
            <a:pPr marL="523875">
              <a:spcAft>
                <a:spcPts val="600"/>
              </a:spcAft>
            </a:pPr>
            <a:r>
              <a:rPr lang="en-US" sz="29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Site of Samaritan temple (Josephus, </a:t>
            </a:r>
            <a:r>
              <a:rPr lang="en-US" sz="29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Ant. </a:t>
            </a:r>
            <a:r>
              <a:rPr lang="en-US" sz="29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11.7.2–8.7); destroyed 128 BC (Jos. </a:t>
            </a:r>
            <a:r>
              <a:rPr lang="en-US" sz="29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Ant. </a:t>
            </a:r>
            <a:r>
              <a:rPr lang="en-US" sz="29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13.9.1) </a:t>
            </a:r>
          </a:p>
          <a:p>
            <a:pPr marL="523875">
              <a:spcAft>
                <a:spcPts val="600"/>
              </a:spcAft>
            </a:pPr>
            <a:r>
              <a:rPr lang="en-US" sz="29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S. held sacred; Romans killed 11,600 Samaritans there (Jos. </a:t>
            </a:r>
            <a:r>
              <a:rPr lang="en-US" sz="29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Wars </a:t>
            </a:r>
            <a:r>
              <a:rPr lang="en-US" sz="29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3.7.32)</a:t>
            </a:r>
          </a:p>
        </p:txBody>
      </p:sp>
    </p:spTree>
    <p:extLst>
      <p:ext uri="{BB962C8B-B14F-4D97-AF65-F5344CB8AC3E}">
        <p14:creationId xmlns:p14="http://schemas.microsoft.com/office/powerpoint/2010/main" val="1977024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5CB65D0-496F-4797-A015-C85839E35D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5725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4" name="Picture 3" descr="Colored pencils inside a pencil holder which is on top of a wood table">
            <a:extLst>
              <a:ext uri="{FF2B5EF4-FFF2-40B4-BE49-F238E27FC236}">
                <a16:creationId xmlns:a16="http://schemas.microsoft.com/office/drawing/2014/main" id="{80944815-83E1-F787-A05C-E83E8513AD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 r="24100"/>
          <a:stretch/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5D2C779-8883-4E5F-A170-0F464918C1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730" y="1600198"/>
            <a:ext cx="9141714" cy="3558887"/>
          </a:xfrm>
          <a:prstGeom prst="rect">
            <a:avLst/>
          </a:prstGeom>
          <a:gradFill>
            <a:gsLst>
              <a:gs pos="35000">
                <a:srgbClr val="000000">
                  <a:alpha val="41000"/>
                </a:srgbClr>
              </a:gs>
              <a:gs pos="0">
                <a:srgbClr val="000000">
                  <a:alpha val="0"/>
                </a:srgbClr>
              </a:gs>
              <a:gs pos="47744">
                <a:srgbClr val="000000">
                  <a:alpha val="51000"/>
                </a:srgbClr>
              </a:gs>
              <a:gs pos="70000">
                <a:srgbClr val="000000">
                  <a:alpha val="37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9A4EC4-564C-0F48-A251-7C02077D16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2419" y="316832"/>
            <a:ext cx="8298234" cy="1142999"/>
          </a:xfrm>
        </p:spPr>
        <p:txBody>
          <a:bodyPr anchor="ctr">
            <a:normAutofit/>
          </a:bodyPr>
          <a:lstStyle/>
          <a:p>
            <a:pPr algn="r"/>
            <a:r>
              <a:rPr lang="en-US" sz="5400" b="1" cap="none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 Conversation at the Well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81F8EB-C3AD-0F48-B81F-16E3BA9A9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5031" y="1684421"/>
            <a:ext cx="169811" cy="39286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E446AA-B586-E44C-BBAC-1BD28D299345}"/>
              </a:ext>
            </a:extLst>
          </p:cNvPr>
          <p:cNvSpPr txBox="1"/>
          <p:nvPr/>
        </p:nvSpPr>
        <p:spPr>
          <a:xfrm>
            <a:off x="2005263" y="1540044"/>
            <a:ext cx="6625390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4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4. True Worship (John 4:19-24)</a:t>
            </a:r>
            <a:endParaRPr lang="en-US" sz="6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23875">
              <a:spcAft>
                <a:spcPts val="600"/>
              </a:spcAft>
            </a:pPr>
            <a:r>
              <a:rPr lang="en-US" sz="29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God promised to choose a place  (Deut. 12:1-6)</a:t>
            </a:r>
          </a:p>
          <a:p>
            <a:pPr marL="523875">
              <a:spcAft>
                <a:spcPts val="600"/>
              </a:spcAft>
            </a:pPr>
            <a:r>
              <a:rPr lang="en-US" sz="29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God chose Jerusalem (2 Chron. 6:1-6)</a:t>
            </a:r>
          </a:p>
          <a:p>
            <a:pPr marL="523875">
              <a:spcAft>
                <a:spcPts val="600"/>
              </a:spcAft>
            </a:pPr>
            <a:r>
              <a:rPr lang="en-US" sz="29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Jesus brings something different          (1 Pet. 2:4-5)</a:t>
            </a:r>
          </a:p>
          <a:p>
            <a:pPr marL="523875">
              <a:spcAft>
                <a:spcPts val="600"/>
              </a:spcAft>
            </a:pPr>
            <a:r>
              <a:rPr lang="en-US" sz="29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There is true and false worship.</a:t>
            </a:r>
            <a:endParaRPr lang="en-US" sz="2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5875" algn="ctr">
              <a:spcAft>
                <a:spcPts val="600"/>
              </a:spcAft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Will you and I worship in truth?</a:t>
            </a:r>
            <a:endParaRPr lang="en-US" sz="36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1018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5CB65D0-496F-4797-A015-C85839E35D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5725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4" name="Picture 3" descr="Colored pencils inside a pencil holder which is on top of a wood table">
            <a:extLst>
              <a:ext uri="{FF2B5EF4-FFF2-40B4-BE49-F238E27FC236}">
                <a16:creationId xmlns:a16="http://schemas.microsoft.com/office/drawing/2014/main" id="{80944815-83E1-F787-A05C-E83E8513AD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 r="24100"/>
          <a:stretch/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5D2C779-8883-4E5F-A170-0F464918C1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730" y="1600198"/>
            <a:ext cx="9141714" cy="3558887"/>
          </a:xfrm>
          <a:prstGeom prst="rect">
            <a:avLst/>
          </a:prstGeom>
          <a:gradFill>
            <a:gsLst>
              <a:gs pos="35000">
                <a:srgbClr val="000000">
                  <a:alpha val="41000"/>
                </a:srgbClr>
              </a:gs>
              <a:gs pos="0">
                <a:srgbClr val="000000">
                  <a:alpha val="0"/>
                </a:srgbClr>
              </a:gs>
              <a:gs pos="47744">
                <a:srgbClr val="000000">
                  <a:alpha val="51000"/>
                </a:srgbClr>
              </a:gs>
              <a:gs pos="70000">
                <a:srgbClr val="000000">
                  <a:alpha val="37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9A4EC4-564C-0F48-A251-7C02077D16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2419" y="316832"/>
            <a:ext cx="8298234" cy="1142999"/>
          </a:xfrm>
        </p:spPr>
        <p:txBody>
          <a:bodyPr anchor="ctr">
            <a:normAutofit/>
          </a:bodyPr>
          <a:lstStyle/>
          <a:p>
            <a:pPr algn="r"/>
            <a:r>
              <a:rPr lang="en-US" sz="5400" b="1" cap="none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 Conversation at the Well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81F8EB-C3AD-0F48-B81F-16E3BA9A9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5031" y="1684421"/>
            <a:ext cx="169811" cy="39286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E446AA-B586-E44C-BBAC-1BD28D299345}"/>
              </a:ext>
            </a:extLst>
          </p:cNvPr>
          <p:cNvSpPr txBox="1"/>
          <p:nvPr/>
        </p:nvSpPr>
        <p:spPr>
          <a:xfrm>
            <a:off x="2005263" y="1540044"/>
            <a:ext cx="6625390" cy="395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4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5. The Messiah (John 4:25-26)</a:t>
            </a:r>
            <a:endParaRPr lang="en-US" sz="4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23875">
              <a:spcAft>
                <a:spcPts val="600"/>
              </a:spcAft>
            </a:pPr>
            <a:r>
              <a:rPr lang="en-US" sz="29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“Anointed One” = Christ</a:t>
            </a:r>
          </a:p>
          <a:p>
            <a:pPr marL="523875">
              <a:spcAft>
                <a:spcPts val="600"/>
              </a:spcAft>
            </a:pPr>
            <a:r>
              <a:rPr lang="en-US" sz="29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In the Prophets (Dan. 9:24-27)</a:t>
            </a:r>
          </a:p>
          <a:p>
            <a:pPr marL="523875">
              <a:spcAft>
                <a:spcPts val="600"/>
              </a:spcAft>
            </a:pPr>
            <a:r>
              <a:rPr lang="en-US" sz="29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In the Psalms (Psa. 2:1-12)</a:t>
            </a:r>
          </a:p>
          <a:p>
            <a:pPr marL="523875">
              <a:spcAft>
                <a:spcPts val="600"/>
              </a:spcAft>
            </a:pPr>
            <a:r>
              <a:rPr lang="en-US" sz="29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In the Law (Deut. 18:15-19)</a:t>
            </a:r>
          </a:p>
          <a:p>
            <a:pPr marL="523875">
              <a:spcAft>
                <a:spcPts val="600"/>
              </a:spcAft>
            </a:pPr>
            <a:r>
              <a:rPr lang="en-US" sz="29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Jesus identifies Himself as Messiah.</a:t>
            </a:r>
            <a:endParaRPr 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5875" algn="ctr">
              <a:spcAft>
                <a:spcPts val="600"/>
              </a:spcAft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Will you and I listen to His words?</a:t>
            </a:r>
            <a:endParaRPr lang="en-US" sz="32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688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2"/>
    </p:bldLst>
  </p:timing>
</p:sld>
</file>

<file path=ppt/theme/theme1.xml><?xml version="1.0" encoding="utf-8"?>
<a:theme xmlns:a="http://schemas.openxmlformats.org/drawingml/2006/main" name="ChronicleVTI">
  <a:themeElements>
    <a:clrScheme name="AnalogousFromRegularSeed_2SEEDS">
      <a:dk1>
        <a:srgbClr val="000000"/>
      </a:dk1>
      <a:lt1>
        <a:srgbClr val="FFFFFF"/>
      </a:lt1>
      <a:dk2>
        <a:srgbClr val="1B2F2E"/>
      </a:dk2>
      <a:lt2>
        <a:srgbClr val="F3F1F0"/>
      </a:lt2>
      <a:accent1>
        <a:srgbClr val="3B9EB1"/>
      </a:accent1>
      <a:accent2>
        <a:srgbClr val="46B196"/>
      </a:accent2>
      <a:accent3>
        <a:srgbClr val="4D7EC3"/>
      </a:accent3>
      <a:accent4>
        <a:srgbClr val="B13B3E"/>
      </a:accent4>
      <a:accent5>
        <a:srgbClr val="C37B4D"/>
      </a:accent5>
      <a:accent6>
        <a:srgbClr val="B19A3B"/>
      </a:accent6>
      <a:hlink>
        <a:srgbClr val="C05944"/>
      </a:hlink>
      <a:folHlink>
        <a:srgbClr val="7F7F7F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907</TotalTime>
  <Words>507</Words>
  <Application>Microsoft Macintosh PowerPoint</Application>
  <PresentationFormat>On-screen Show (4:3)</PresentationFormat>
  <Paragraphs>51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Calisto MT</vt:lpstr>
      <vt:lpstr>Univers Condensed</vt:lpstr>
      <vt:lpstr>ChronicleVTI</vt:lpstr>
      <vt:lpstr>A Conversation at the Well</vt:lpstr>
      <vt:lpstr>A Conversation at the Well</vt:lpstr>
      <vt:lpstr>A Conversation at the Well</vt:lpstr>
      <vt:lpstr>A Conversation at the Well</vt:lpstr>
      <vt:lpstr>A Conversation at the Well</vt:lpstr>
      <vt:lpstr>A Conversation at the Well</vt:lpstr>
      <vt:lpstr>A Conversation at the Well</vt:lpstr>
      <vt:lpstr>A Conversation at the Well</vt:lpstr>
      <vt:lpstr>A Conversation at the Well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Kyle Pope</dc:creator>
  <cp:lastModifiedBy>Kyle Pope</cp:lastModifiedBy>
  <cp:revision>26</cp:revision>
  <dcterms:created xsi:type="dcterms:W3CDTF">2022-10-07T14:36:53Z</dcterms:created>
  <dcterms:modified xsi:type="dcterms:W3CDTF">2022-10-12T03:21:16Z</dcterms:modified>
</cp:coreProperties>
</file>